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463" r:id="rId2"/>
    <p:sldId id="472" r:id="rId3"/>
    <p:sldId id="473" r:id="rId4"/>
    <p:sldId id="474" r:id="rId5"/>
    <p:sldId id="476" r:id="rId6"/>
    <p:sldId id="475" r:id="rId7"/>
    <p:sldId id="477" r:id="rId8"/>
    <p:sldId id="478" r:id="rId9"/>
    <p:sldId id="479" r:id="rId10"/>
    <p:sldId id="480" r:id="rId11"/>
    <p:sldId id="481" r:id="rId12"/>
    <p:sldId id="482" r:id="rId13"/>
    <p:sldId id="483" r:id="rId14"/>
    <p:sldId id="485" r:id="rId15"/>
    <p:sldId id="471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4ED609-9FC4-4A5C-82E2-C1AC3DEA768E}" type="datetimeFigureOut">
              <a:rPr lang="en-US" smtClean="0"/>
              <a:t>2/6/2022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21753A-C05B-44C3-8CB4-0FCC33CDCB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58112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DD6CAB6-5441-4599-A8D4-D4E76FCB98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825DCF62-B398-476F-9E88-B213C19552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745F8648-0AC4-4D90-9871-5ABA98069F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6.2.2022.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5B37978-18FC-48C9-B30D-5F0F720AE0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C7BC8A0-2A16-423B-937E-095D605D7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67475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D61DBCC-C971-45FA-9EA1-2C8AFDA7C2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60943C-33C2-45D4-A5A5-EF583CCD74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8A186C5B-2312-4523-8069-0C5E43F844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6.2.2022.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86D24B6-859D-4111-8E17-CDA0A75E2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AAF0501D-A1E8-42A9-9581-0F1D54F9E8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583353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8BFF832B-F90F-441C-BDE6-073FC1A3A1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A0C9CD-0A0A-4A25-B9D6-1E8A9E7A60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D93E8CBB-BFEA-4E4F-B868-DEC924AC87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6.2.2022.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45082C0-3A92-460B-8337-5853ABC69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D3B84FC0-4278-48E5-AB5A-B85EE4912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47420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50DEE01-12F0-4218-A670-C057371647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F9F56EFB-BCAC-46F0-88BB-00213CA35A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84A2E2C-61A4-4B17-AFDD-447C1ADD0C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6.2.2022.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895E260F-3424-41EE-90DA-E09B6E5E4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74E739F-0A00-481C-808E-8EA1982E6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02546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BA38AEC-140B-41A3-83CE-EAD58C6E6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B5A20F4F-B3ED-400A-B24C-1414471F3A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A1BAF0F-872D-4F6C-BD2B-535EA50CA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6.2.2022.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08916E41-8E75-406C-9E68-205450331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A860865-0820-4D07-83EC-2DE124887A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040062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F400A4-EF7A-4EB3-A50C-1C9D46C2C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A3658BF5-7FC4-486D-9D6E-F28EBAD3B7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18176D8D-8622-4F6A-98A1-FFDB350BDF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B8FF0E0-A96E-41FE-8994-7BC96C0442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6.2.2022.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E3A05D16-C556-48C5-898E-BBA993205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7A69F17-010E-4932-914B-A9E129DAD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13950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D8C8E65-0D63-429D-904C-11EA3CF1EB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69E278DA-D9E4-4CA9-BB35-E2C1F552A4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E6E1C55E-3E0A-45CB-80B6-29B2B2CE09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F8B5F8F7-B6E9-4E20-A02C-0E07273917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88C3C540-9CD0-4695-B133-5A9F34CA1A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A4675D49-A2C9-47F8-B658-A0B5BCC64A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6.2.2022.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22D45190-C6E5-4B98-AF4C-670A83220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A928B831-D472-4E9B-BDF9-127C5B5BA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835810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22DAB5-ECF8-4C8B-9284-9A768DDE5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9BDEFBF9-BFFE-4685-B8DB-08DF78327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6.2.2022.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48BDB420-698D-4FD6-9BCE-933C5BE5B1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A64B4EF5-3D49-46A7-867F-7BF38A2C1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782175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18B522E8-94C3-497E-9515-2464F4EB4F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6.2.2022.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1E29E425-E355-4002-A1E9-FD1851CAD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5B217C31-9C02-48F3-A193-6E5B1187A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38331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71662CF-0945-4F8D-A889-F95805BCB6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CDE1B38E-C61F-4162-BEF8-2D1F3408A4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805CB7DF-1634-4233-86F2-7AA36D2C3A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FD8CCF68-592E-4973-B04C-64EC759C1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6.2.2022.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DA68B31-02DF-406E-AC7D-302C7C7165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71A17FC2-55A1-48B3-978B-33BD5398B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576113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ADC7390-C9D2-4513-A57A-C9A272CAD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B6F32F34-B611-4B3D-B052-D735148E39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E161115B-474D-4633-BABE-90D7E32B9C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D533EC9-5F15-4135-9402-DDB327BA80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6.2.2022.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1BE3D81E-FE89-411B-887D-0E513D11D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4EE1E0C0-36A8-4E85-8FC4-4E07C131D7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598656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83698655-B947-4CE6-9E56-FB3E567E4D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46C3724C-2207-43DC-BC59-398DCF661D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5FB41622-4652-426C-8FBB-EE8B2A3408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1C541F-3958-4ACD-9A42-0DEFED04E85B}" type="datetimeFigureOut">
              <a:rPr lang="hr-HR" smtClean="0"/>
              <a:t>6.2.2022.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A58F2BC-D5C8-49ED-8FB4-D39D29C814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1F7A62B-11DC-4C81-A486-6B7004460F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097031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hyperlink" Target="https://www.e-sfera.hr/dodatni-digitalni-sadrzaji/ad6bdda6-8715-4891-97c7-fc25b9bcab20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e-sfera.hr/dodatni-digitalni-sadrzaji/cd695eb1-e344-42df-a945-38f76b6c0761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tangle 40">
            <a:extLst>
              <a:ext uri="{FF2B5EF4-FFF2-40B4-BE49-F238E27FC236}">
                <a16:creationId xmlns:a16="http://schemas.microsoft.com/office/drawing/2014/main" id="{68A4132F-DEC6-4332-A00C-A11AD4519B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64965EAE-E41A-435F-B993-07E824B6C9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1" y="0"/>
            <a:ext cx="7539895" cy="6858000"/>
          </a:xfrm>
          <a:custGeom>
            <a:avLst/>
            <a:gdLst>
              <a:gd name="connsiteX0" fmla="*/ 7539895 w 7539895"/>
              <a:gd name="connsiteY0" fmla="*/ 6858000 h 6858000"/>
              <a:gd name="connsiteX1" fmla="*/ 0 w 7539895"/>
              <a:gd name="connsiteY1" fmla="*/ 6858000 h 6858000"/>
              <a:gd name="connsiteX2" fmla="*/ 0 w 7539895"/>
              <a:gd name="connsiteY2" fmla="*/ 0 h 6858000"/>
              <a:gd name="connsiteX3" fmla="*/ 4363741 w 7539895"/>
              <a:gd name="connsiteY3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39895" h="6858000">
                <a:moveTo>
                  <a:pt x="7539895" y="6858000"/>
                </a:moveTo>
                <a:lnTo>
                  <a:pt x="0" y="6858000"/>
                </a:lnTo>
                <a:lnTo>
                  <a:pt x="0" y="0"/>
                </a:lnTo>
                <a:lnTo>
                  <a:pt x="4363741" y="0"/>
                </a:lnTo>
                <a:close/>
              </a:path>
            </a:pathLst>
          </a:custGeom>
          <a:solidFill>
            <a:schemeClr val="bg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152F8994-E6D4-4311-9548-C3607BC436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0" y="0"/>
            <a:ext cx="7092985" cy="6858000"/>
          </a:xfrm>
          <a:custGeom>
            <a:avLst/>
            <a:gdLst>
              <a:gd name="connsiteX0" fmla="*/ 7092985 w 7092985"/>
              <a:gd name="connsiteY0" fmla="*/ 6858000 h 6858000"/>
              <a:gd name="connsiteX1" fmla="*/ 0 w 7092985"/>
              <a:gd name="connsiteY1" fmla="*/ 6858000 h 6858000"/>
              <a:gd name="connsiteX2" fmla="*/ 0 w 7092985"/>
              <a:gd name="connsiteY2" fmla="*/ 0 h 6858000"/>
              <a:gd name="connsiteX3" fmla="*/ 3916831 w 7092985"/>
              <a:gd name="connsiteY3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92985" h="6858000">
                <a:moveTo>
                  <a:pt x="7092985" y="6858000"/>
                </a:moveTo>
                <a:lnTo>
                  <a:pt x="0" y="6858000"/>
                </a:lnTo>
                <a:lnTo>
                  <a:pt x="0" y="0"/>
                </a:lnTo>
                <a:lnTo>
                  <a:pt x="3916831" y="0"/>
                </a:lnTo>
                <a:close/>
              </a:path>
            </a:pathLst>
          </a:cu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D896045-540C-4474-B698-188DB7FAFA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65125"/>
            <a:ext cx="5529943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800" dirty="0"/>
              <a:t>Unit </a:t>
            </a:r>
            <a:r>
              <a:rPr lang="hr-HR" sz="2800" dirty="0"/>
              <a:t>4</a:t>
            </a:r>
            <a:r>
              <a:rPr lang="en-US" sz="2800" dirty="0"/>
              <a:t>:</a:t>
            </a:r>
            <a:r>
              <a:rPr lang="hr-HR" sz="2800" dirty="0"/>
              <a:t> </a:t>
            </a:r>
            <a:r>
              <a:rPr lang="hr-HR" sz="2800" dirty="0" err="1"/>
              <a:t>Lesson</a:t>
            </a:r>
            <a:r>
              <a:rPr lang="hr-HR" sz="2800" dirty="0"/>
              <a:t> 4</a:t>
            </a:r>
            <a:br>
              <a:rPr lang="en-US" sz="2800" dirty="0"/>
            </a:br>
            <a:br>
              <a:rPr lang="en-US" sz="2800" dirty="0"/>
            </a:br>
            <a:r>
              <a:rPr lang="hr-HR" sz="2800" dirty="0" err="1"/>
              <a:t>The</a:t>
            </a:r>
            <a:r>
              <a:rPr lang="hr-HR" sz="2800" dirty="0"/>
              <a:t> </a:t>
            </a:r>
            <a:r>
              <a:rPr lang="hr-HR" sz="2800" dirty="0" err="1"/>
              <a:t>colourful</a:t>
            </a:r>
            <a:r>
              <a:rPr lang="hr-HR" sz="2800" dirty="0"/>
              <a:t> </a:t>
            </a:r>
            <a:r>
              <a:rPr lang="hr-HR" sz="2800" dirty="0" err="1"/>
              <a:t>history</a:t>
            </a:r>
            <a:r>
              <a:rPr lang="hr-HR" sz="2800" dirty="0"/>
              <a:t> </a:t>
            </a:r>
            <a:r>
              <a:rPr lang="hr-HR" sz="2800" dirty="0" err="1"/>
              <a:t>of</a:t>
            </a:r>
            <a:r>
              <a:rPr lang="hr-HR" sz="2800" dirty="0"/>
              <a:t> </a:t>
            </a:r>
            <a:r>
              <a:rPr lang="hr-HR" sz="2800" dirty="0" err="1"/>
              <a:t>paint</a:t>
            </a:r>
            <a:endParaRPr lang="en-US" sz="28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31DF726-47E0-4EC3-AB65-9DB957377ABC}"/>
              </a:ext>
            </a:extLst>
          </p:cNvPr>
          <p:cNvSpPr txBox="1"/>
          <p:nvPr/>
        </p:nvSpPr>
        <p:spPr>
          <a:xfrm>
            <a:off x="838199" y="1825625"/>
            <a:ext cx="4381871" cy="33995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ovoj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ćeš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l</a:t>
            </a:r>
            <a:r>
              <a:rPr kumimoji="0" lang="hr-HR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ekciji</a:t>
            </a:r>
            <a:r>
              <a:rPr lang="hr-HR" sz="2000" dirty="0">
                <a:solidFill>
                  <a:prstClr val="white"/>
                </a:solidFill>
                <a:latin typeface="Calibri" panose="020F0502020204030204"/>
              </a:rPr>
              <a:t> upotrijebiti pasivni oblik glagolskog vremena past </a:t>
            </a:r>
            <a:r>
              <a:rPr lang="hr-HR" sz="2000" dirty="0" err="1">
                <a:solidFill>
                  <a:prstClr val="white"/>
                </a:solidFill>
                <a:latin typeface="Calibri" panose="020F0502020204030204"/>
              </a:rPr>
              <a:t>simple</a:t>
            </a:r>
            <a:r>
              <a:rPr lang="hr-HR" sz="2000" dirty="0">
                <a:solidFill>
                  <a:prstClr val="white"/>
                </a:solidFill>
                <a:latin typeface="Calibri" panose="020F0502020204030204"/>
              </a:rPr>
              <a:t> kako bi razgovarao/la o povijesti boje.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5A7D4603-C1D1-449D-AF5B-D4A5A91E7B2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979093" y="394546"/>
            <a:ext cx="3936488" cy="73809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7EEA301-4B8B-40FE-BAA0-FCBC412AEBF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1437" b="2232"/>
          <a:stretch/>
        </p:blipFill>
        <p:spPr>
          <a:xfrm>
            <a:off x="7928136" y="1527184"/>
            <a:ext cx="3987445" cy="514836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A766941-BD23-4764-97F0-57E1F07D69D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7960" y="3295488"/>
            <a:ext cx="2229224" cy="2914387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C66F42E-DD87-4A41-95C6-164A3C49E19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24973" y="3378584"/>
            <a:ext cx="2156393" cy="2819171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362696451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207838-7EE2-483D-A4D9-2D0E6A0611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08993" y="1621439"/>
            <a:ext cx="2991035" cy="4351338"/>
          </a:xfrm>
        </p:spPr>
        <p:txBody>
          <a:bodyPr/>
          <a:lstStyle/>
          <a:p>
            <a:r>
              <a:rPr lang="hr-HR" dirty="0" err="1"/>
              <a:t>Task</a:t>
            </a:r>
            <a:r>
              <a:rPr lang="hr-HR" dirty="0"/>
              <a:t> 3: Make </a:t>
            </a:r>
            <a:r>
              <a:rPr lang="hr-HR" dirty="0" err="1"/>
              <a:t>true</a:t>
            </a:r>
            <a:r>
              <a:rPr lang="hr-HR" dirty="0"/>
              <a:t> </a:t>
            </a:r>
            <a:r>
              <a:rPr lang="hr-HR" dirty="0" err="1"/>
              <a:t>sentences</a:t>
            </a:r>
            <a:r>
              <a:rPr lang="hr-HR" dirty="0"/>
              <a:t>. </a:t>
            </a:r>
            <a:r>
              <a:rPr lang="hr-HR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Napiši točne rečenice. 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44D7928-810C-4E9F-BFA3-3D00FED52D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7154" y="351879"/>
            <a:ext cx="7843160" cy="6007762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C1F1CE3-666A-4F1C-BEC8-13B004C1320C}"/>
              </a:ext>
            </a:extLst>
          </p:cNvPr>
          <p:cNvSpPr txBox="1"/>
          <p:nvPr/>
        </p:nvSpPr>
        <p:spPr>
          <a:xfrm>
            <a:off x="1012054" y="3118008"/>
            <a:ext cx="7696939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dirty="0">
                <a:solidFill>
                  <a:srgbClr val="FF0000"/>
                </a:solidFill>
              </a:rPr>
              <a:t>1 Harry Potter books were written by J.K. Rowling.</a:t>
            </a:r>
          </a:p>
          <a:p>
            <a:r>
              <a:rPr lang="en-US" sz="2000" i="1" dirty="0">
                <a:solidFill>
                  <a:srgbClr val="FF0000"/>
                </a:solidFill>
              </a:rPr>
              <a:t>2 Famous operas Aida and Nabucco were composed by Giuseppe Verdi.</a:t>
            </a:r>
          </a:p>
          <a:p>
            <a:r>
              <a:rPr lang="en-US" sz="2000" i="1" dirty="0">
                <a:solidFill>
                  <a:srgbClr val="FF0000"/>
                </a:solidFill>
              </a:rPr>
              <a:t>3 Songs like Yesterday and Yellow Submarine were sung by the Beatles.</a:t>
            </a:r>
          </a:p>
          <a:p>
            <a:r>
              <a:rPr lang="en-US" sz="2000" i="1" dirty="0">
                <a:solidFill>
                  <a:srgbClr val="FF0000"/>
                </a:solidFill>
              </a:rPr>
              <a:t>4 The Mona Lisa and The Last Supper were painted by Leonardo da Vinci. </a:t>
            </a:r>
          </a:p>
          <a:p>
            <a:r>
              <a:rPr lang="en-US" sz="2000" i="1" dirty="0">
                <a:solidFill>
                  <a:srgbClr val="FF0000"/>
                </a:solidFill>
              </a:rPr>
              <a:t>5 The famous statue of David was created by Michelangelo.</a:t>
            </a:r>
          </a:p>
          <a:p>
            <a:r>
              <a:rPr lang="en-US" sz="2000" i="1" dirty="0">
                <a:solidFill>
                  <a:srgbClr val="FF0000"/>
                </a:solidFill>
              </a:rPr>
              <a:t>6 The molecular structure of DNA was discovered by J. Watson and F. Crick.</a:t>
            </a:r>
          </a:p>
          <a:p>
            <a:r>
              <a:rPr lang="en-US" sz="2000" i="1" dirty="0">
                <a:solidFill>
                  <a:srgbClr val="FF0000"/>
                </a:solidFill>
              </a:rPr>
              <a:t>7 The first automobile was invented by Carl Benz.</a:t>
            </a:r>
          </a:p>
          <a:p>
            <a:r>
              <a:rPr lang="en-US" sz="2000" i="1" dirty="0">
                <a:solidFill>
                  <a:srgbClr val="FF0000"/>
                </a:solidFill>
              </a:rPr>
              <a:t>8 The Sydney Opera House was designed by </a:t>
            </a:r>
            <a:r>
              <a:rPr lang="en-US" sz="2000" i="1" dirty="0" err="1">
                <a:solidFill>
                  <a:srgbClr val="FF0000"/>
                </a:solidFill>
              </a:rPr>
              <a:t>Jørn</a:t>
            </a:r>
            <a:r>
              <a:rPr lang="en-US" sz="2000" i="1" dirty="0">
                <a:solidFill>
                  <a:srgbClr val="FF0000"/>
                </a:solidFill>
              </a:rPr>
              <a:t> </a:t>
            </a:r>
            <a:r>
              <a:rPr lang="en-US" sz="2000" i="1" dirty="0" err="1">
                <a:solidFill>
                  <a:srgbClr val="FF0000"/>
                </a:solidFill>
              </a:rPr>
              <a:t>Utzon</a:t>
            </a:r>
            <a:r>
              <a:rPr lang="en-US" sz="2000" i="1" dirty="0">
                <a:solidFill>
                  <a:srgbClr val="FF0000"/>
                </a:solidFill>
              </a:rPr>
              <a:t>.</a:t>
            </a:r>
          </a:p>
          <a:p>
            <a:r>
              <a:rPr lang="en-US" sz="2000" i="1" dirty="0">
                <a:solidFill>
                  <a:srgbClr val="FF0000"/>
                </a:solidFill>
              </a:rPr>
              <a:t>9 Hit film A Star is Born was directed by Bradley Cooper.</a:t>
            </a:r>
          </a:p>
        </p:txBody>
      </p:sp>
    </p:spTree>
    <p:extLst>
      <p:ext uri="{BB962C8B-B14F-4D97-AF65-F5344CB8AC3E}">
        <p14:creationId xmlns:p14="http://schemas.microsoft.com/office/powerpoint/2010/main" val="397568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EC0BC0-2FB4-4E8A-B7DC-AD64366F9D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62100" y="368300"/>
            <a:ext cx="8969036" cy="946150"/>
          </a:xfrm>
        </p:spPr>
        <p:txBody>
          <a:bodyPr>
            <a:normAutofit fontScale="92500" lnSpcReduction="20000"/>
          </a:bodyPr>
          <a:lstStyle/>
          <a:p>
            <a:r>
              <a:rPr lang="hr-HR" dirty="0" err="1"/>
              <a:t>Task</a:t>
            </a:r>
            <a:r>
              <a:rPr lang="hr-HR" dirty="0"/>
              <a:t> 4: </a:t>
            </a:r>
            <a:r>
              <a:rPr lang="hr-HR" dirty="0" err="1"/>
              <a:t>Complete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text</a:t>
            </a:r>
            <a:r>
              <a:rPr lang="hr-HR" dirty="0"/>
              <a:t> </a:t>
            </a:r>
            <a:r>
              <a:rPr lang="hr-HR" dirty="0" err="1"/>
              <a:t>with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past </a:t>
            </a:r>
            <a:r>
              <a:rPr lang="hr-HR" dirty="0" err="1"/>
              <a:t>simple</a:t>
            </a:r>
            <a:r>
              <a:rPr lang="hr-HR" dirty="0"/>
              <a:t> </a:t>
            </a:r>
            <a:r>
              <a:rPr lang="hr-HR" dirty="0" err="1"/>
              <a:t>passive</a:t>
            </a:r>
            <a:r>
              <a:rPr lang="hr-HR" dirty="0"/>
              <a:t> </a:t>
            </a:r>
            <a:r>
              <a:rPr lang="hr-HR" dirty="0" err="1"/>
              <a:t>form</a:t>
            </a:r>
            <a:r>
              <a:rPr lang="hr-HR" dirty="0"/>
              <a:t> </a:t>
            </a:r>
            <a:r>
              <a:rPr lang="hr-HR" dirty="0" err="1"/>
              <a:t>of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verbs</a:t>
            </a:r>
            <a:r>
              <a:rPr lang="hr-HR" dirty="0"/>
              <a:t> </a:t>
            </a:r>
            <a:r>
              <a:rPr lang="hr-HR" dirty="0" err="1"/>
              <a:t>in</a:t>
            </a:r>
            <a:r>
              <a:rPr lang="hr-HR" dirty="0"/>
              <a:t> </a:t>
            </a:r>
            <a:r>
              <a:rPr lang="hr-HR" dirty="0" err="1"/>
              <a:t>brackets</a:t>
            </a:r>
            <a:r>
              <a:rPr lang="hr-HR" dirty="0"/>
              <a:t>. </a:t>
            </a:r>
            <a:r>
              <a:rPr lang="hr-HR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Dovrši tekst pomoću pasivnog oblika prošlog glagolskog vremena. 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46D73DB-4377-49A8-BB5E-2B5D89540B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8556" y="1419256"/>
            <a:ext cx="9135492" cy="5184744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CBCCA0D-381E-415E-AD41-56128A99D36E}"/>
              </a:ext>
            </a:extLst>
          </p:cNvPr>
          <p:cNvSpPr txBox="1"/>
          <p:nvPr/>
        </p:nvSpPr>
        <p:spPr>
          <a:xfrm>
            <a:off x="7883370" y="2539013"/>
            <a:ext cx="14293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was</a:t>
            </a:r>
            <a:r>
              <a:rPr lang="hr-HR" i="1" dirty="0">
                <a:solidFill>
                  <a:srgbClr val="FF0000"/>
                </a:solidFill>
              </a:rPr>
              <a:t> </a:t>
            </a:r>
            <a:r>
              <a:rPr lang="hr-HR" i="1" dirty="0" err="1">
                <a:solidFill>
                  <a:srgbClr val="FF0000"/>
                </a:solidFill>
              </a:rPr>
              <a:t>written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7BA48C7-DC68-4F32-8191-72627FF6A3B9}"/>
              </a:ext>
            </a:extLst>
          </p:cNvPr>
          <p:cNvSpPr txBox="1"/>
          <p:nvPr/>
        </p:nvSpPr>
        <p:spPr>
          <a:xfrm>
            <a:off x="4234649" y="3187083"/>
            <a:ext cx="15713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wasn’t</a:t>
            </a:r>
            <a:r>
              <a:rPr lang="hr-HR" i="1" dirty="0">
                <a:solidFill>
                  <a:srgbClr val="FF0000"/>
                </a:solidFill>
              </a:rPr>
              <a:t> </a:t>
            </a:r>
            <a:r>
              <a:rPr lang="hr-HR" i="1" dirty="0" err="1">
                <a:solidFill>
                  <a:srgbClr val="FF0000"/>
                </a:solidFill>
              </a:rPr>
              <a:t>based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EC25952-1062-4FF9-B267-318C817D6E81}"/>
              </a:ext>
            </a:extLst>
          </p:cNvPr>
          <p:cNvSpPr txBox="1"/>
          <p:nvPr/>
        </p:nvSpPr>
        <p:spPr>
          <a:xfrm>
            <a:off x="7611122" y="3434347"/>
            <a:ext cx="18554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was</a:t>
            </a:r>
            <a:r>
              <a:rPr lang="hr-HR" i="1" dirty="0">
                <a:solidFill>
                  <a:srgbClr val="FF0000"/>
                </a:solidFill>
              </a:rPr>
              <a:t> </a:t>
            </a:r>
            <a:r>
              <a:rPr lang="hr-HR" i="1" dirty="0" err="1">
                <a:solidFill>
                  <a:srgbClr val="FF0000"/>
                </a:solidFill>
              </a:rPr>
              <a:t>first</a:t>
            </a:r>
            <a:r>
              <a:rPr lang="hr-HR" i="1" dirty="0">
                <a:solidFill>
                  <a:srgbClr val="FF0000"/>
                </a:solidFill>
              </a:rPr>
              <a:t> </a:t>
            </a:r>
            <a:r>
              <a:rPr lang="hr-HR" i="1" dirty="0" err="1">
                <a:solidFill>
                  <a:srgbClr val="FF0000"/>
                </a:solidFill>
              </a:rPr>
              <a:t>shown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53E2AD3-6F5B-4836-98CD-2E3CED99D8A6}"/>
              </a:ext>
            </a:extLst>
          </p:cNvPr>
          <p:cNvSpPr txBox="1"/>
          <p:nvPr/>
        </p:nvSpPr>
        <p:spPr>
          <a:xfrm>
            <a:off x="4283475" y="5444376"/>
            <a:ext cx="19575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weren’t</a:t>
            </a:r>
            <a:r>
              <a:rPr lang="hr-HR" i="1" dirty="0">
                <a:solidFill>
                  <a:srgbClr val="FF0000"/>
                </a:solidFill>
              </a:rPr>
              <a:t> </a:t>
            </a:r>
            <a:r>
              <a:rPr lang="hr-HR" i="1" dirty="0" err="1">
                <a:solidFill>
                  <a:srgbClr val="FF0000"/>
                </a:solidFill>
              </a:rPr>
              <a:t>convinced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3145C8D-DFDE-4730-AA83-B665480047E5}"/>
              </a:ext>
            </a:extLst>
          </p:cNvPr>
          <p:cNvSpPr txBox="1"/>
          <p:nvPr/>
        </p:nvSpPr>
        <p:spPr>
          <a:xfrm>
            <a:off x="3889899" y="5107310"/>
            <a:ext cx="15713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was</a:t>
            </a:r>
            <a:r>
              <a:rPr lang="hr-HR" i="1" dirty="0">
                <a:solidFill>
                  <a:srgbClr val="FF0000"/>
                </a:solidFill>
              </a:rPr>
              <a:t> </a:t>
            </a:r>
            <a:r>
              <a:rPr lang="hr-HR" i="1" dirty="0" err="1">
                <a:solidFill>
                  <a:srgbClr val="FF0000"/>
                </a:solidFill>
              </a:rPr>
              <a:t>praised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659DA6D-EF54-411E-8FFF-0341B2F39BCE}"/>
              </a:ext>
            </a:extLst>
          </p:cNvPr>
          <p:cNvSpPr txBox="1"/>
          <p:nvPr/>
        </p:nvSpPr>
        <p:spPr>
          <a:xfrm>
            <a:off x="8680882" y="4166015"/>
            <a:ext cx="15713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was</a:t>
            </a:r>
            <a:r>
              <a:rPr lang="hr-HR" i="1" dirty="0">
                <a:solidFill>
                  <a:srgbClr val="FF0000"/>
                </a:solidFill>
              </a:rPr>
              <a:t> </a:t>
            </a:r>
            <a:r>
              <a:rPr lang="hr-HR" i="1" dirty="0" err="1">
                <a:solidFill>
                  <a:srgbClr val="FF0000"/>
                </a:solidFill>
              </a:rPr>
              <a:t>peformed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BA58E30-0A18-4512-B0D5-86F21F43D3AD}"/>
              </a:ext>
            </a:extLst>
          </p:cNvPr>
          <p:cNvSpPr txBox="1"/>
          <p:nvPr/>
        </p:nvSpPr>
        <p:spPr>
          <a:xfrm>
            <a:off x="5477522" y="5781442"/>
            <a:ext cx="16601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was</a:t>
            </a:r>
            <a:r>
              <a:rPr lang="hr-HR" i="1" dirty="0">
                <a:solidFill>
                  <a:srgbClr val="FF0000"/>
                </a:solidFill>
              </a:rPr>
              <a:t> </a:t>
            </a:r>
            <a:r>
              <a:rPr lang="hr-HR" i="1" dirty="0" err="1">
                <a:solidFill>
                  <a:srgbClr val="FF0000"/>
                </a:solidFill>
              </a:rPr>
              <a:t>nominated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B594EE5-BE78-46F4-97FA-5D0AFD676223}"/>
              </a:ext>
            </a:extLst>
          </p:cNvPr>
          <p:cNvSpPr txBox="1"/>
          <p:nvPr/>
        </p:nvSpPr>
        <p:spPr>
          <a:xfrm>
            <a:off x="6579834" y="4458069"/>
            <a:ext cx="15713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was</a:t>
            </a:r>
            <a:r>
              <a:rPr lang="hr-HR" i="1" dirty="0">
                <a:solidFill>
                  <a:srgbClr val="FF0000"/>
                </a:solidFill>
              </a:rPr>
              <a:t> </a:t>
            </a:r>
            <a:r>
              <a:rPr lang="hr-HR" i="1" dirty="0" err="1">
                <a:solidFill>
                  <a:srgbClr val="FF0000"/>
                </a:solidFill>
              </a:rPr>
              <a:t>released</a:t>
            </a:r>
            <a:endParaRPr lang="en-US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8442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1D1579-87D8-4652-8336-B35D8F7CD5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30442" y="1109974"/>
            <a:ext cx="3292876" cy="4351338"/>
          </a:xfrm>
        </p:spPr>
        <p:txBody>
          <a:bodyPr/>
          <a:lstStyle/>
          <a:p>
            <a:r>
              <a:rPr lang="hr-HR" dirty="0" err="1"/>
              <a:t>Task</a:t>
            </a:r>
            <a:r>
              <a:rPr lang="hr-HR" dirty="0"/>
              <a:t> 5: Past </a:t>
            </a:r>
            <a:r>
              <a:rPr lang="hr-HR" dirty="0" err="1"/>
              <a:t>simple</a:t>
            </a:r>
            <a:r>
              <a:rPr lang="hr-HR" dirty="0"/>
              <a:t> </a:t>
            </a:r>
            <a:r>
              <a:rPr lang="hr-HR" dirty="0" err="1"/>
              <a:t>active</a:t>
            </a:r>
            <a:r>
              <a:rPr lang="hr-HR" dirty="0"/>
              <a:t> </a:t>
            </a:r>
            <a:r>
              <a:rPr lang="hr-HR" dirty="0" err="1"/>
              <a:t>or</a:t>
            </a:r>
            <a:r>
              <a:rPr lang="hr-HR" dirty="0"/>
              <a:t> </a:t>
            </a:r>
            <a:r>
              <a:rPr lang="hr-HR" dirty="0" err="1"/>
              <a:t>passive</a:t>
            </a:r>
            <a:r>
              <a:rPr lang="hr-HR" dirty="0"/>
              <a:t>? </a:t>
            </a:r>
            <a:r>
              <a:rPr lang="hr-HR" dirty="0" err="1"/>
              <a:t>Circle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correct</a:t>
            </a:r>
            <a:r>
              <a:rPr lang="hr-HR" dirty="0"/>
              <a:t> </a:t>
            </a:r>
            <a:r>
              <a:rPr lang="hr-HR" dirty="0" err="1"/>
              <a:t>answer</a:t>
            </a:r>
            <a:r>
              <a:rPr lang="hr-HR" dirty="0"/>
              <a:t>. </a:t>
            </a:r>
            <a:r>
              <a:rPr lang="hr-HR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Aktivni ili pasivno oblik? Zaokruži točan odgovor. 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1FFE9CE-E21B-47EB-9FF8-3AA9667558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682" y="729779"/>
            <a:ext cx="7695714" cy="5111728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8204642E-E32B-4AC4-8932-266CD6512B1C}"/>
              </a:ext>
            </a:extLst>
          </p:cNvPr>
          <p:cNvSpPr/>
          <p:nvPr/>
        </p:nvSpPr>
        <p:spPr>
          <a:xfrm>
            <a:off x="2910393" y="1914352"/>
            <a:ext cx="454243" cy="37286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AF26D452-2BDB-4D23-A534-3B28F2014498}"/>
              </a:ext>
            </a:extLst>
          </p:cNvPr>
          <p:cNvSpPr/>
          <p:nvPr/>
        </p:nvSpPr>
        <p:spPr>
          <a:xfrm>
            <a:off x="2086252" y="1705992"/>
            <a:ext cx="454242" cy="37286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F7CCFFA1-83C1-4BA6-97B3-99F4E729A728}"/>
              </a:ext>
            </a:extLst>
          </p:cNvPr>
          <p:cNvSpPr/>
          <p:nvPr/>
        </p:nvSpPr>
        <p:spPr>
          <a:xfrm>
            <a:off x="899604" y="2462074"/>
            <a:ext cx="923278" cy="37286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165178D3-9D31-4832-A958-2B26C75B2D37}"/>
              </a:ext>
            </a:extLst>
          </p:cNvPr>
          <p:cNvSpPr/>
          <p:nvPr/>
        </p:nvSpPr>
        <p:spPr>
          <a:xfrm>
            <a:off x="3137514" y="2462073"/>
            <a:ext cx="923278" cy="37286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DFD09880-2475-436B-8E4B-51A45578F059}"/>
              </a:ext>
            </a:extLst>
          </p:cNvPr>
          <p:cNvSpPr/>
          <p:nvPr/>
        </p:nvSpPr>
        <p:spPr>
          <a:xfrm>
            <a:off x="3586578" y="1109974"/>
            <a:ext cx="408373" cy="37286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62A0E6FF-4690-4A99-9697-749626D742CF}"/>
              </a:ext>
            </a:extLst>
          </p:cNvPr>
          <p:cNvSpPr/>
          <p:nvPr/>
        </p:nvSpPr>
        <p:spPr>
          <a:xfrm>
            <a:off x="1361243" y="3811150"/>
            <a:ext cx="923278" cy="37286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03844776-B9DF-43D3-925E-A91FFF83C7CE}"/>
              </a:ext>
            </a:extLst>
          </p:cNvPr>
          <p:cNvSpPr/>
          <p:nvPr/>
        </p:nvSpPr>
        <p:spPr>
          <a:xfrm>
            <a:off x="4234648" y="3242568"/>
            <a:ext cx="818225" cy="37286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881C19E8-A470-4FBA-B98D-7DE3033B47A4}"/>
              </a:ext>
            </a:extLst>
          </p:cNvPr>
          <p:cNvSpPr/>
          <p:nvPr/>
        </p:nvSpPr>
        <p:spPr>
          <a:xfrm>
            <a:off x="6480247" y="3056137"/>
            <a:ext cx="923278" cy="37286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05F6BC18-6BF5-43B4-86F6-DC031DB96A78}"/>
              </a:ext>
            </a:extLst>
          </p:cNvPr>
          <p:cNvSpPr/>
          <p:nvPr/>
        </p:nvSpPr>
        <p:spPr>
          <a:xfrm>
            <a:off x="696897" y="4138208"/>
            <a:ext cx="923278" cy="37286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D3025606-B6C6-4999-A544-1B7F19BA9A98}"/>
              </a:ext>
            </a:extLst>
          </p:cNvPr>
          <p:cNvSpPr/>
          <p:nvPr/>
        </p:nvSpPr>
        <p:spPr>
          <a:xfrm>
            <a:off x="3865199" y="2722485"/>
            <a:ext cx="923278" cy="37286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83195761-8110-412A-BCB9-D1994EFDDD5F}"/>
              </a:ext>
            </a:extLst>
          </p:cNvPr>
          <p:cNvSpPr/>
          <p:nvPr/>
        </p:nvSpPr>
        <p:spPr>
          <a:xfrm>
            <a:off x="899604" y="4909352"/>
            <a:ext cx="923278" cy="37286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CFF78979-3464-40C6-85F0-00EB64BD9F8F}"/>
              </a:ext>
            </a:extLst>
          </p:cNvPr>
          <p:cNvSpPr/>
          <p:nvPr/>
        </p:nvSpPr>
        <p:spPr>
          <a:xfrm>
            <a:off x="3969007" y="4039340"/>
            <a:ext cx="923278" cy="37286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7F322216-30B9-4854-A7C9-2B6D367C0FCD}"/>
              </a:ext>
            </a:extLst>
          </p:cNvPr>
          <p:cNvSpPr/>
          <p:nvPr/>
        </p:nvSpPr>
        <p:spPr>
          <a:xfrm>
            <a:off x="5939160" y="4394448"/>
            <a:ext cx="446843" cy="37286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C587D94C-A69E-47FA-86D8-7BBCF2C628A9}"/>
              </a:ext>
            </a:extLst>
          </p:cNvPr>
          <p:cNvSpPr/>
          <p:nvPr/>
        </p:nvSpPr>
        <p:spPr>
          <a:xfrm>
            <a:off x="6096000" y="4909352"/>
            <a:ext cx="923278" cy="37286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0ACF8BB1-A21A-41C6-9FFC-EFABD13F7B6A}"/>
              </a:ext>
            </a:extLst>
          </p:cNvPr>
          <p:cNvSpPr/>
          <p:nvPr/>
        </p:nvSpPr>
        <p:spPr>
          <a:xfrm>
            <a:off x="4316539" y="5169763"/>
            <a:ext cx="923278" cy="37286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815046D0-FF71-4D11-92DE-77AF91D4F56C}"/>
              </a:ext>
            </a:extLst>
          </p:cNvPr>
          <p:cNvSpPr/>
          <p:nvPr/>
        </p:nvSpPr>
        <p:spPr>
          <a:xfrm>
            <a:off x="5700942" y="5424256"/>
            <a:ext cx="923278" cy="37286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2080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1" grpId="0" animBg="1"/>
      <p:bldP spid="2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0FF4DC-3F81-4EC7-B835-233BF229DF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12484" y="991124"/>
            <a:ext cx="4070530" cy="4351338"/>
          </a:xfrm>
        </p:spPr>
        <p:txBody>
          <a:bodyPr/>
          <a:lstStyle/>
          <a:p>
            <a:r>
              <a:rPr lang="hr-HR" dirty="0" err="1"/>
              <a:t>Task</a:t>
            </a:r>
            <a:r>
              <a:rPr lang="hr-HR" dirty="0"/>
              <a:t> 6: </a:t>
            </a:r>
            <a:r>
              <a:rPr lang="hr-HR" dirty="0" err="1"/>
              <a:t>Choose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correct</a:t>
            </a:r>
            <a:r>
              <a:rPr lang="hr-HR" dirty="0"/>
              <a:t> </a:t>
            </a:r>
            <a:r>
              <a:rPr lang="hr-HR" dirty="0" err="1"/>
              <a:t>answer</a:t>
            </a:r>
            <a:r>
              <a:rPr lang="hr-HR" dirty="0"/>
              <a:t>. </a:t>
            </a:r>
            <a:r>
              <a:rPr lang="hr-HR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Zaokruži točan odgovor. 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FDF4D22-31C9-4D9F-91A9-8F9EC5B91F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596" y="425983"/>
            <a:ext cx="6332380" cy="4046608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8FED30D3-5843-45FB-8D1F-2A1DA79A63B0}"/>
              </a:ext>
            </a:extLst>
          </p:cNvPr>
          <p:cNvSpPr/>
          <p:nvPr/>
        </p:nvSpPr>
        <p:spPr>
          <a:xfrm>
            <a:off x="2360670" y="4132534"/>
            <a:ext cx="319596" cy="28408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7950342D-D473-4F14-8D23-7818F6A1D4AF}"/>
              </a:ext>
            </a:extLst>
          </p:cNvPr>
          <p:cNvSpPr/>
          <p:nvPr/>
        </p:nvSpPr>
        <p:spPr>
          <a:xfrm>
            <a:off x="3566221" y="3617505"/>
            <a:ext cx="319596" cy="28408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3A06302C-C9E3-4B30-95B3-B72AFC8693C2}"/>
              </a:ext>
            </a:extLst>
          </p:cNvPr>
          <p:cNvSpPr/>
          <p:nvPr/>
        </p:nvSpPr>
        <p:spPr>
          <a:xfrm>
            <a:off x="2360670" y="2142332"/>
            <a:ext cx="319596" cy="28408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9A46595C-E135-475C-81A3-BBB45A6181E0}"/>
              </a:ext>
            </a:extLst>
          </p:cNvPr>
          <p:cNvSpPr/>
          <p:nvPr/>
        </p:nvSpPr>
        <p:spPr>
          <a:xfrm>
            <a:off x="2360670" y="1453768"/>
            <a:ext cx="319596" cy="28408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D53951AE-7322-493E-B474-8CDA79906037}"/>
              </a:ext>
            </a:extLst>
          </p:cNvPr>
          <p:cNvSpPr/>
          <p:nvPr/>
        </p:nvSpPr>
        <p:spPr>
          <a:xfrm>
            <a:off x="1081640" y="2882708"/>
            <a:ext cx="319596" cy="28408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80B0D401-2156-4225-A8A8-A9F63DCEDF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5181" y="4731487"/>
            <a:ext cx="6354681" cy="1875788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E7DACB6D-A266-4035-B891-9EABC0F4FFE6}"/>
              </a:ext>
            </a:extLst>
          </p:cNvPr>
          <p:cNvSpPr txBox="1"/>
          <p:nvPr/>
        </p:nvSpPr>
        <p:spPr>
          <a:xfrm>
            <a:off x="7612484" y="6152378"/>
            <a:ext cx="312316" cy="22071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ECA171D-9CB9-420C-B6AA-92F56473A2FC}"/>
              </a:ext>
            </a:extLst>
          </p:cNvPr>
          <p:cNvSpPr txBox="1"/>
          <p:nvPr/>
        </p:nvSpPr>
        <p:spPr>
          <a:xfrm>
            <a:off x="9011793" y="5559024"/>
            <a:ext cx="312316" cy="22071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F74A531-917C-4070-AAA2-F0E7C10DB346}"/>
              </a:ext>
            </a:extLst>
          </p:cNvPr>
          <p:cNvSpPr txBox="1"/>
          <p:nvPr/>
        </p:nvSpPr>
        <p:spPr>
          <a:xfrm>
            <a:off x="4795393" y="4970123"/>
            <a:ext cx="312316" cy="22071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3391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1" grpId="0" animBg="1"/>
      <p:bldP spid="16" grpId="0" animBg="1"/>
      <p:bldP spid="17" grpId="0" animBg="1"/>
      <p:bldP spid="1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07272-6199-4ECA-9E2F-D3642D1AE7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47250" y="1494631"/>
            <a:ext cx="2979412" cy="4351338"/>
          </a:xfrm>
        </p:spPr>
        <p:txBody>
          <a:bodyPr>
            <a:normAutofit lnSpcReduction="10000"/>
          </a:bodyPr>
          <a:lstStyle/>
          <a:p>
            <a:r>
              <a:rPr lang="hr-HR" dirty="0" err="1"/>
              <a:t>Task</a:t>
            </a:r>
            <a:r>
              <a:rPr lang="hr-HR" dirty="0"/>
              <a:t> 7: </a:t>
            </a:r>
            <a:r>
              <a:rPr lang="hr-HR" dirty="0" err="1"/>
              <a:t>Go</a:t>
            </a:r>
            <a:r>
              <a:rPr lang="hr-HR" dirty="0"/>
              <a:t> online </a:t>
            </a:r>
            <a:r>
              <a:rPr lang="hr-HR" dirty="0" err="1"/>
              <a:t>and</a:t>
            </a:r>
            <a:r>
              <a:rPr lang="hr-HR" dirty="0"/>
              <a:t> </a:t>
            </a:r>
            <a:r>
              <a:rPr lang="hr-HR" dirty="0" err="1"/>
              <a:t>find</a:t>
            </a:r>
            <a:r>
              <a:rPr lang="hr-HR" dirty="0"/>
              <a:t> </a:t>
            </a:r>
            <a:r>
              <a:rPr lang="hr-HR" dirty="0" err="1"/>
              <a:t>out</a:t>
            </a:r>
            <a:r>
              <a:rPr lang="hr-HR" dirty="0"/>
              <a:t> </a:t>
            </a:r>
            <a:r>
              <a:rPr lang="hr-HR" dirty="0" err="1"/>
              <a:t>which</a:t>
            </a:r>
            <a:r>
              <a:rPr lang="hr-HR" dirty="0"/>
              <a:t> </a:t>
            </a:r>
            <a:r>
              <a:rPr lang="hr-HR" dirty="0" err="1"/>
              <a:t>colours</a:t>
            </a:r>
            <a:r>
              <a:rPr lang="hr-HR" dirty="0"/>
              <a:t> are </a:t>
            </a:r>
            <a:r>
              <a:rPr lang="hr-HR" dirty="0" err="1"/>
              <a:t>mentioned</a:t>
            </a:r>
            <a:r>
              <a:rPr lang="hr-HR" dirty="0"/>
              <a:t> </a:t>
            </a:r>
            <a:r>
              <a:rPr lang="hr-HR" dirty="0" err="1"/>
              <a:t>in</a:t>
            </a:r>
            <a:r>
              <a:rPr lang="hr-HR" dirty="0"/>
              <a:t> </a:t>
            </a:r>
            <a:r>
              <a:rPr lang="hr-HR" dirty="0" err="1"/>
              <a:t>these</a:t>
            </a:r>
            <a:r>
              <a:rPr lang="hr-HR" dirty="0"/>
              <a:t> song </a:t>
            </a:r>
            <a:r>
              <a:rPr lang="hr-HR" dirty="0" err="1"/>
              <a:t>titles</a:t>
            </a:r>
            <a:r>
              <a:rPr lang="hr-HR" dirty="0"/>
              <a:t>. </a:t>
            </a:r>
            <a:r>
              <a:rPr lang="hr-HR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Koje se boje nalaze u naslovima </a:t>
            </a:r>
            <a:r>
              <a:rPr lang="hr-HR" i="1">
                <a:solidFill>
                  <a:schemeClr val="tx1">
                    <a:lumMod val="65000"/>
                    <a:lumOff val="35000"/>
                  </a:schemeClr>
                </a:solidFill>
              </a:rPr>
              <a:t>sljedećih pjesama? </a:t>
            </a:r>
            <a:r>
              <a:rPr lang="hr-HR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Rješenja potraži na Internetu.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3DA3194-F266-45E1-8E71-61953D929A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1771" y="1012031"/>
            <a:ext cx="8042211" cy="4833938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F36E840-4A8F-4B34-8934-DE71CCB26A48}"/>
              </a:ext>
            </a:extLst>
          </p:cNvPr>
          <p:cNvSpPr txBox="1"/>
          <p:nvPr/>
        </p:nvSpPr>
        <p:spPr>
          <a:xfrm>
            <a:off x="1553592" y="1908699"/>
            <a:ext cx="10298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Yellow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2A338AE-5843-4D9C-9D32-823BCA349AD9}"/>
              </a:ext>
            </a:extLst>
          </p:cNvPr>
          <p:cNvSpPr txBox="1"/>
          <p:nvPr/>
        </p:nvSpPr>
        <p:spPr>
          <a:xfrm>
            <a:off x="2059725" y="3722239"/>
            <a:ext cx="10298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Black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2383D49-AAD4-4BA0-9552-4A23D4AAF6B1}"/>
              </a:ext>
            </a:extLst>
          </p:cNvPr>
          <p:cNvSpPr txBox="1"/>
          <p:nvPr/>
        </p:nvSpPr>
        <p:spPr>
          <a:xfrm>
            <a:off x="2112992" y="3958216"/>
            <a:ext cx="10298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Black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BF62773-6373-47B5-A902-7F7F14664574}"/>
              </a:ext>
            </a:extLst>
          </p:cNvPr>
          <p:cNvSpPr txBox="1"/>
          <p:nvPr/>
        </p:nvSpPr>
        <p:spPr>
          <a:xfrm>
            <a:off x="1438182" y="4194193"/>
            <a:ext cx="10298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Orange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E3D2DAE-AE60-448E-82E6-AA81F6FAFC6F}"/>
              </a:ext>
            </a:extLst>
          </p:cNvPr>
          <p:cNvSpPr txBox="1"/>
          <p:nvPr/>
        </p:nvSpPr>
        <p:spPr>
          <a:xfrm>
            <a:off x="1438182" y="4460902"/>
            <a:ext cx="10298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Red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28ECE5A-B016-4261-9967-61DCAC2F7668}"/>
              </a:ext>
            </a:extLst>
          </p:cNvPr>
          <p:cNvSpPr txBox="1"/>
          <p:nvPr/>
        </p:nvSpPr>
        <p:spPr>
          <a:xfrm>
            <a:off x="1853952" y="4745453"/>
            <a:ext cx="10298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Blue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AAA0A9-6181-4D3A-8274-C6943E1B6231}"/>
              </a:ext>
            </a:extLst>
          </p:cNvPr>
          <p:cNvSpPr txBox="1"/>
          <p:nvPr/>
        </p:nvSpPr>
        <p:spPr>
          <a:xfrm>
            <a:off x="1438183" y="4972509"/>
            <a:ext cx="10298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Yellow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4CD5973-7ED8-4D81-B91B-4DBEF4123B90}"/>
              </a:ext>
            </a:extLst>
          </p:cNvPr>
          <p:cNvSpPr txBox="1"/>
          <p:nvPr/>
        </p:nvSpPr>
        <p:spPr>
          <a:xfrm>
            <a:off x="1438183" y="5257060"/>
            <a:ext cx="10298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White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5CC13D7-8AC5-4301-AFE5-8201EAAD25DB}"/>
              </a:ext>
            </a:extLst>
          </p:cNvPr>
          <p:cNvSpPr txBox="1"/>
          <p:nvPr/>
        </p:nvSpPr>
        <p:spPr>
          <a:xfrm>
            <a:off x="1469358" y="2663633"/>
            <a:ext cx="10298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Green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B3E35D0-446C-43D8-B1F3-19DEC236253D}"/>
              </a:ext>
            </a:extLst>
          </p:cNvPr>
          <p:cNvSpPr txBox="1"/>
          <p:nvPr/>
        </p:nvSpPr>
        <p:spPr>
          <a:xfrm>
            <a:off x="1469358" y="2960061"/>
            <a:ext cx="10298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Purple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C1F7DE1-4CE7-405E-981E-2FE934F00A26}"/>
              </a:ext>
            </a:extLst>
          </p:cNvPr>
          <p:cNvSpPr txBox="1"/>
          <p:nvPr/>
        </p:nvSpPr>
        <p:spPr>
          <a:xfrm>
            <a:off x="2112992" y="3203846"/>
            <a:ext cx="10298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Gold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FDD574D-B12E-48C8-9F08-7AC16D3AC2F2}"/>
              </a:ext>
            </a:extLst>
          </p:cNvPr>
          <p:cNvSpPr txBox="1"/>
          <p:nvPr/>
        </p:nvSpPr>
        <p:spPr>
          <a:xfrm>
            <a:off x="1469359" y="3441155"/>
            <a:ext cx="10298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White 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6DC9535-6A6D-4452-A9AD-A4DFC2F9A0DB}"/>
              </a:ext>
            </a:extLst>
          </p:cNvPr>
          <p:cNvSpPr txBox="1"/>
          <p:nvPr/>
        </p:nvSpPr>
        <p:spPr>
          <a:xfrm>
            <a:off x="1544820" y="2149290"/>
            <a:ext cx="10298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Brown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F040790-E937-45F8-BE58-BD92FACB956C}"/>
              </a:ext>
            </a:extLst>
          </p:cNvPr>
          <p:cNvSpPr txBox="1"/>
          <p:nvPr/>
        </p:nvSpPr>
        <p:spPr>
          <a:xfrm>
            <a:off x="2178200" y="2407830"/>
            <a:ext cx="10298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Yellow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4213BDC-3568-4D09-B545-1C3B18308295}"/>
              </a:ext>
            </a:extLst>
          </p:cNvPr>
          <p:cNvSpPr txBox="1"/>
          <p:nvPr/>
        </p:nvSpPr>
        <p:spPr>
          <a:xfrm>
            <a:off x="2735801" y="2668468"/>
            <a:ext cx="10298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Green</a:t>
            </a:r>
            <a:endParaRPr lang="en-US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9288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Vidi izvornu sliku">
            <a:hlinkClick r:id="rId2"/>
            <a:extLst>
              <a:ext uri="{FF2B5EF4-FFF2-40B4-BE49-F238E27FC236}">
                <a16:creationId xmlns:a16="http://schemas.microsoft.com/office/drawing/2014/main" id="{7EB574C3-BBFC-4298-9349-DA1B4B4EE8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0627" y="1240084"/>
            <a:ext cx="3810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8619A0A9-4971-4637-BA0B-39A4F5D24D27}"/>
              </a:ext>
            </a:extLst>
          </p:cNvPr>
          <p:cNvSpPr txBox="1">
            <a:spLocks/>
          </p:cNvSpPr>
          <p:nvPr/>
        </p:nvSpPr>
        <p:spPr>
          <a:xfrm>
            <a:off x="183419" y="2680364"/>
            <a:ext cx="11824416" cy="1905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hr-HR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Otvori sljedeću poveznicu, te odaberi </a:t>
            </a:r>
            <a:r>
              <a:rPr lang="hr-HR" sz="2000" b="1" dirty="0">
                <a:solidFill>
                  <a:prstClr val="black"/>
                </a:solidFill>
                <a:latin typeface="Calibri" panose="020F0502020204030204"/>
              </a:rPr>
              <a:t>PLAY AND LEARN</a:t>
            </a:r>
            <a:r>
              <a:rPr kumimoji="0" lang="hr-HR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!</a:t>
            </a:r>
          </a:p>
          <a:p>
            <a:pPr marL="0" lvl="0" indent="0" algn="ctr">
              <a:buNone/>
              <a:defRPr/>
            </a:pPr>
            <a:r>
              <a:rPr lang="hr-HR" sz="2000" dirty="0">
                <a:solidFill>
                  <a:prstClr val="black"/>
                </a:solidFill>
                <a:hlinkClick r:id="rId4"/>
              </a:rPr>
              <a:t>https://www.e-sfera.hr/dodatni-digitalni-sadrzaji/cd695eb1-e344-42df-a945-38f76b6c0761/</a:t>
            </a:r>
            <a:endParaRPr lang="hr-HR" sz="2000" dirty="0">
              <a:solidFill>
                <a:prstClr val="black"/>
              </a:solidFill>
            </a:endParaRPr>
          </a:p>
          <a:p>
            <a:pPr marL="0" lvl="0" indent="0" algn="ctr">
              <a:buNone/>
              <a:defRPr/>
            </a:pPr>
            <a:endParaRPr lang="hr-HR" sz="2000" dirty="0">
              <a:solidFill>
                <a:prstClr val="black"/>
              </a:solidFill>
            </a:endParaRPr>
          </a:p>
          <a:p>
            <a:pPr marL="0" lvl="0" indent="0" algn="ctr">
              <a:buNone/>
              <a:defRPr/>
            </a:pPr>
            <a:endParaRPr kumimoji="0" lang="hr-HR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hr-HR" sz="20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4894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1C1523-8C1C-4A2A-8FF2-FF09C657FE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39135" y="330200"/>
            <a:ext cx="6033765" cy="3478320"/>
          </a:xfrm>
        </p:spPr>
        <p:txBody>
          <a:bodyPr>
            <a:normAutofit fontScale="92500"/>
          </a:bodyPr>
          <a:lstStyle/>
          <a:p>
            <a:r>
              <a:rPr lang="hr-HR" dirty="0"/>
              <a:t>Open </a:t>
            </a:r>
            <a:r>
              <a:rPr lang="hr-HR" dirty="0" err="1"/>
              <a:t>your</a:t>
            </a:r>
            <a:r>
              <a:rPr lang="hr-HR" dirty="0"/>
              <a:t> </a:t>
            </a:r>
            <a:r>
              <a:rPr lang="hr-HR" dirty="0" err="1"/>
              <a:t>books</a:t>
            </a:r>
            <a:r>
              <a:rPr lang="hr-HR" dirty="0"/>
              <a:t>, </a:t>
            </a:r>
            <a:r>
              <a:rPr lang="hr-HR" dirty="0" err="1"/>
              <a:t>page</a:t>
            </a:r>
            <a:r>
              <a:rPr lang="hr-HR" dirty="0"/>
              <a:t> 72</a:t>
            </a:r>
          </a:p>
          <a:p>
            <a:r>
              <a:rPr lang="hr-HR" dirty="0" err="1"/>
              <a:t>Task</a:t>
            </a:r>
            <a:r>
              <a:rPr lang="hr-HR" dirty="0"/>
              <a:t> 1: </a:t>
            </a:r>
            <a:r>
              <a:rPr lang="hr-HR" dirty="0" err="1"/>
              <a:t>What</a:t>
            </a:r>
            <a:r>
              <a:rPr lang="hr-HR" dirty="0"/>
              <a:t> </a:t>
            </a:r>
            <a:r>
              <a:rPr lang="hr-HR" dirty="0" err="1"/>
              <a:t>is</a:t>
            </a:r>
            <a:r>
              <a:rPr lang="hr-HR" dirty="0"/>
              <a:t> </a:t>
            </a:r>
            <a:r>
              <a:rPr lang="hr-HR" dirty="0" err="1"/>
              <a:t>your</a:t>
            </a:r>
            <a:r>
              <a:rPr lang="hr-HR" dirty="0"/>
              <a:t> </a:t>
            </a:r>
            <a:r>
              <a:rPr lang="hr-HR" dirty="0" err="1"/>
              <a:t>favourite</a:t>
            </a:r>
            <a:r>
              <a:rPr lang="hr-HR" dirty="0"/>
              <a:t> </a:t>
            </a:r>
            <a:r>
              <a:rPr lang="hr-HR" dirty="0" err="1"/>
              <a:t>colour</a:t>
            </a:r>
            <a:r>
              <a:rPr lang="hr-HR" dirty="0"/>
              <a:t>? </a:t>
            </a:r>
            <a:r>
              <a:rPr lang="hr-HR" dirty="0" err="1"/>
              <a:t>Which</a:t>
            </a:r>
            <a:r>
              <a:rPr lang="hr-HR" dirty="0"/>
              <a:t> </a:t>
            </a:r>
            <a:r>
              <a:rPr lang="hr-HR" dirty="0" err="1"/>
              <a:t>shade</a:t>
            </a:r>
            <a:r>
              <a:rPr lang="hr-HR" dirty="0"/>
              <a:t>? </a:t>
            </a:r>
            <a:r>
              <a:rPr lang="hr-HR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Koja je tvoja omiljena boja? Koja nijansa? Potraži na Internetu.</a:t>
            </a:r>
          </a:p>
          <a:p>
            <a:r>
              <a:rPr lang="hr-HR" dirty="0" err="1"/>
              <a:t>Task</a:t>
            </a:r>
            <a:r>
              <a:rPr lang="hr-HR" dirty="0"/>
              <a:t> 2: </a:t>
            </a:r>
            <a:r>
              <a:rPr lang="hr-HR" dirty="0" err="1"/>
              <a:t>What</a:t>
            </a:r>
            <a:r>
              <a:rPr lang="hr-HR" dirty="0"/>
              <a:t> do </a:t>
            </a:r>
            <a:r>
              <a:rPr lang="hr-HR" dirty="0" err="1"/>
              <a:t>you</a:t>
            </a:r>
            <a:r>
              <a:rPr lang="hr-HR" dirty="0"/>
              <a:t> </a:t>
            </a:r>
            <a:r>
              <a:rPr lang="hr-HR" dirty="0" err="1"/>
              <a:t>get</a:t>
            </a:r>
            <a:r>
              <a:rPr lang="hr-HR" dirty="0"/>
              <a:t> </a:t>
            </a:r>
            <a:r>
              <a:rPr lang="hr-HR" dirty="0" err="1"/>
              <a:t>by</a:t>
            </a:r>
            <a:r>
              <a:rPr lang="hr-HR" dirty="0"/>
              <a:t> </a:t>
            </a:r>
            <a:r>
              <a:rPr lang="hr-HR" dirty="0" err="1"/>
              <a:t>mixing</a:t>
            </a:r>
            <a:r>
              <a:rPr lang="hr-HR" dirty="0"/>
              <a:t> </a:t>
            </a:r>
            <a:r>
              <a:rPr lang="hr-HR" dirty="0" err="1"/>
              <a:t>yellow</a:t>
            </a:r>
            <a:r>
              <a:rPr lang="hr-HR" dirty="0"/>
              <a:t> </a:t>
            </a:r>
            <a:r>
              <a:rPr lang="hr-HR" dirty="0" err="1"/>
              <a:t>and</a:t>
            </a:r>
            <a:r>
              <a:rPr lang="hr-HR" dirty="0"/>
              <a:t> </a:t>
            </a:r>
            <a:r>
              <a:rPr lang="hr-HR" dirty="0" err="1"/>
              <a:t>blue</a:t>
            </a:r>
            <a:r>
              <a:rPr lang="hr-HR" dirty="0"/>
              <a:t>, red </a:t>
            </a:r>
            <a:r>
              <a:rPr lang="hr-HR" dirty="0" err="1"/>
              <a:t>and</a:t>
            </a:r>
            <a:r>
              <a:rPr lang="hr-HR" dirty="0"/>
              <a:t> </a:t>
            </a:r>
            <a:r>
              <a:rPr lang="hr-HR" dirty="0" err="1"/>
              <a:t>blue</a:t>
            </a:r>
            <a:r>
              <a:rPr lang="hr-HR" dirty="0"/>
              <a:t> </a:t>
            </a:r>
            <a:r>
              <a:rPr lang="hr-HR" dirty="0" err="1"/>
              <a:t>and</a:t>
            </a:r>
            <a:r>
              <a:rPr lang="hr-HR" dirty="0"/>
              <a:t> </a:t>
            </a:r>
            <a:r>
              <a:rPr lang="hr-HR" dirty="0" err="1"/>
              <a:t>yellow</a:t>
            </a:r>
            <a:r>
              <a:rPr lang="hr-HR" dirty="0"/>
              <a:t> </a:t>
            </a:r>
            <a:r>
              <a:rPr lang="hr-HR" dirty="0" err="1"/>
              <a:t>and</a:t>
            </a:r>
            <a:r>
              <a:rPr lang="hr-HR" dirty="0"/>
              <a:t> red? </a:t>
            </a:r>
            <a:r>
              <a:rPr lang="hr-HR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Koje boje dobijemo miješanjem žute i plave, crvene i plave ili žute i crvene?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1606DDC-3B57-4F8D-BC10-92AB614B00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5248275" cy="686135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1E5462D-79DD-43CF-86EB-69C0A1C42A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7785" y="3846250"/>
            <a:ext cx="8796421" cy="1968624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5DA2588-BCAF-49D5-85AE-4EFB4D7D0105}"/>
              </a:ext>
            </a:extLst>
          </p:cNvPr>
          <p:cNvSpPr txBox="1"/>
          <p:nvPr/>
        </p:nvSpPr>
        <p:spPr>
          <a:xfrm>
            <a:off x="2476870" y="5202315"/>
            <a:ext cx="9854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green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27EF5B1-F86C-40D2-B8D9-862BB3FB3535}"/>
              </a:ext>
            </a:extLst>
          </p:cNvPr>
          <p:cNvSpPr txBox="1"/>
          <p:nvPr/>
        </p:nvSpPr>
        <p:spPr>
          <a:xfrm>
            <a:off x="7316679" y="5137783"/>
            <a:ext cx="9854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orange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24FBE60-4EA0-4BA2-8296-584700AB8EB1}"/>
              </a:ext>
            </a:extLst>
          </p:cNvPr>
          <p:cNvSpPr txBox="1"/>
          <p:nvPr/>
        </p:nvSpPr>
        <p:spPr>
          <a:xfrm>
            <a:off x="4941611" y="5137783"/>
            <a:ext cx="9854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purple</a:t>
            </a:r>
            <a:endParaRPr lang="en-US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4511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3B175A-D57D-4735-910B-6A9BD6603D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82667" y="463550"/>
            <a:ext cx="5704458" cy="4351338"/>
          </a:xfrm>
        </p:spPr>
        <p:txBody>
          <a:bodyPr/>
          <a:lstStyle/>
          <a:p>
            <a:r>
              <a:rPr lang="hr-HR" dirty="0" err="1"/>
              <a:t>Task</a:t>
            </a:r>
            <a:r>
              <a:rPr lang="hr-HR" dirty="0"/>
              <a:t> 3: Read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text</a:t>
            </a:r>
            <a:r>
              <a:rPr lang="hr-HR" dirty="0"/>
              <a:t> </a:t>
            </a:r>
            <a:r>
              <a:rPr lang="hr-HR" dirty="0" err="1"/>
              <a:t>and</a:t>
            </a:r>
            <a:r>
              <a:rPr lang="hr-HR" dirty="0"/>
              <a:t> </a:t>
            </a:r>
            <a:r>
              <a:rPr lang="hr-HR" dirty="0" err="1"/>
              <a:t>circle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natural</a:t>
            </a:r>
            <a:r>
              <a:rPr lang="hr-HR" dirty="0"/>
              <a:t> </a:t>
            </a:r>
            <a:r>
              <a:rPr lang="hr-HR" dirty="0" err="1"/>
              <a:t>pigments</a:t>
            </a:r>
            <a:r>
              <a:rPr lang="hr-HR" dirty="0"/>
              <a:t> </a:t>
            </a:r>
            <a:r>
              <a:rPr lang="hr-HR" dirty="0" err="1"/>
              <a:t>used</a:t>
            </a:r>
            <a:r>
              <a:rPr lang="hr-HR" dirty="0"/>
              <a:t> to </a:t>
            </a:r>
            <a:r>
              <a:rPr lang="hr-HR" dirty="0" err="1"/>
              <a:t>produce</a:t>
            </a:r>
            <a:r>
              <a:rPr lang="hr-HR" dirty="0"/>
              <a:t> </a:t>
            </a:r>
            <a:r>
              <a:rPr lang="hr-HR" dirty="0" err="1"/>
              <a:t>paint</a:t>
            </a:r>
            <a:r>
              <a:rPr lang="hr-HR" dirty="0"/>
              <a:t>. </a:t>
            </a:r>
            <a:r>
              <a:rPr lang="hr-HR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Pročitaj tekst i zaokruži prirodne pigmente koji se spominju u tekstu, a nekad su bili korišteni za dobivanje boje. 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9DDFB03-D528-4B23-8090-B42AF04537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243995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6C080DD-0F60-4EF2-9471-B5FDA2FD97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325" y="3344523"/>
            <a:ext cx="10877676" cy="2251825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5DC0BCB1-6B59-49B7-A705-0718ACCAC1F0}"/>
              </a:ext>
            </a:extLst>
          </p:cNvPr>
          <p:cNvSpPr/>
          <p:nvPr/>
        </p:nvSpPr>
        <p:spPr>
          <a:xfrm>
            <a:off x="4029630" y="4470436"/>
            <a:ext cx="1154097" cy="32847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9E97EADE-F36C-442E-A8A1-69C13EE706EB}"/>
              </a:ext>
            </a:extLst>
          </p:cNvPr>
          <p:cNvSpPr/>
          <p:nvPr/>
        </p:nvSpPr>
        <p:spPr>
          <a:xfrm>
            <a:off x="1155577" y="4488191"/>
            <a:ext cx="1729666" cy="32847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4B0C6942-AE80-42FA-A759-238307D13961}"/>
              </a:ext>
            </a:extLst>
          </p:cNvPr>
          <p:cNvSpPr/>
          <p:nvPr/>
        </p:nvSpPr>
        <p:spPr>
          <a:xfrm>
            <a:off x="5005618" y="4470436"/>
            <a:ext cx="1154097" cy="32847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1320D385-5127-47B3-BFA2-9A67C6DB95A8}"/>
              </a:ext>
            </a:extLst>
          </p:cNvPr>
          <p:cNvSpPr/>
          <p:nvPr/>
        </p:nvSpPr>
        <p:spPr>
          <a:xfrm>
            <a:off x="1155577" y="4831461"/>
            <a:ext cx="1154097" cy="32847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FB6EEDA7-F66A-40CB-9806-46284FF761C5}"/>
              </a:ext>
            </a:extLst>
          </p:cNvPr>
          <p:cNvSpPr/>
          <p:nvPr/>
        </p:nvSpPr>
        <p:spPr>
          <a:xfrm>
            <a:off x="9144877" y="4502987"/>
            <a:ext cx="1605981" cy="32847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00AAE4A9-734C-44B4-A062-6D93663356C2}"/>
              </a:ext>
            </a:extLst>
          </p:cNvPr>
          <p:cNvSpPr/>
          <p:nvPr/>
        </p:nvSpPr>
        <p:spPr>
          <a:xfrm>
            <a:off x="6937528" y="4470436"/>
            <a:ext cx="1154097" cy="32847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603869A8-7160-467B-AB20-BD0A2099A34E}"/>
              </a:ext>
            </a:extLst>
          </p:cNvPr>
          <p:cNvSpPr/>
          <p:nvPr/>
        </p:nvSpPr>
        <p:spPr>
          <a:xfrm>
            <a:off x="2090322" y="5159935"/>
            <a:ext cx="1154097" cy="32847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034EA825-E2D0-47F8-A14A-70E69AAA6F08}"/>
              </a:ext>
            </a:extLst>
          </p:cNvPr>
          <p:cNvSpPr/>
          <p:nvPr/>
        </p:nvSpPr>
        <p:spPr>
          <a:xfrm>
            <a:off x="8312339" y="4861086"/>
            <a:ext cx="1154097" cy="32847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B5EA196F-1DCF-48EF-B7F0-BED283989E5A}"/>
              </a:ext>
            </a:extLst>
          </p:cNvPr>
          <p:cNvSpPr/>
          <p:nvPr/>
        </p:nvSpPr>
        <p:spPr>
          <a:xfrm>
            <a:off x="9687267" y="4832643"/>
            <a:ext cx="1861471" cy="32847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BC5493A-2E67-4D21-829C-939559312CDA}"/>
              </a:ext>
            </a:extLst>
          </p:cNvPr>
          <p:cNvSpPr/>
          <p:nvPr/>
        </p:nvSpPr>
        <p:spPr>
          <a:xfrm>
            <a:off x="4443273" y="4821248"/>
            <a:ext cx="1154097" cy="32847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F58E60DE-E00E-4EC5-96E7-647EF41A598E}"/>
              </a:ext>
            </a:extLst>
          </p:cNvPr>
          <p:cNvSpPr/>
          <p:nvPr/>
        </p:nvSpPr>
        <p:spPr>
          <a:xfrm>
            <a:off x="3090109" y="5135034"/>
            <a:ext cx="1154097" cy="32847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301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089A69-6712-4764-B58D-55B20EFA1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63616" y="377825"/>
            <a:ext cx="5879978" cy="4351338"/>
          </a:xfrm>
        </p:spPr>
        <p:txBody>
          <a:bodyPr/>
          <a:lstStyle/>
          <a:p>
            <a:r>
              <a:rPr lang="hr-HR" dirty="0" err="1"/>
              <a:t>Task</a:t>
            </a:r>
            <a:r>
              <a:rPr lang="hr-HR" dirty="0"/>
              <a:t> 1: Make 10 </a:t>
            </a:r>
            <a:r>
              <a:rPr lang="hr-HR" dirty="0" err="1"/>
              <a:t>sentences</a:t>
            </a:r>
            <a:r>
              <a:rPr lang="hr-HR" dirty="0"/>
              <a:t>. </a:t>
            </a:r>
            <a:r>
              <a:rPr lang="hr-HR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Pomoću tablice napiši 10 rečenica. 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3631056-D17D-487D-A738-A58BC5CC99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238750" cy="684890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417F0C2-01BB-41C4-9CC7-F2B2DD1CBB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729" y="2201627"/>
            <a:ext cx="7538033" cy="4048254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2C92DC3-4C3E-4F0A-B6E4-9A3210072300}"/>
              </a:ext>
            </a:extLst>
          </p:cNvPr>
          <p:cNvSpPr txBox="1"/>
          <p:nvPr/>
        </p:nvSpPr>
        <p:spPr>
          <a:xfrm>
            <a:off x="7380025" y="1741619"/>
            <a:ext cx="4811975" cy="440120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FF0000"/>
                </a:solidFill>
              </a:rPr>
              <a:t>Red pigment was found in prehistoric paintings. </a:t>
            </a:r>
          </a:p>
          <a:p>
            <a:r>
              <a:rPr lang="en-US" sz="1400" dirty="0">
                <a:solidFill>
                  <a:srgbClr val="FF0000"/>
                </a:solidFill>
              </a:rPr>
              <a:t>Red pigment was made from iron-rich soil and cochineal insects.</a:t>
            </a:r>
          </a:p>
          <a:p>
            <a:r>
              <a:rPr lang="en-US" sz="1400" dirty="0">
                <a:solidFill>
                  <a:srgbClr val="FF0000"/>
                </a:solidFill>
              </a:rPr>
              <a:t>Blue pigment was used in religious paintings.</a:t>
            </a:r>
          </a:p>
          <a:p>
            <a:r>
              <a:rPr lang="en-US" sz="1400" dirty="0">
                <a:solidFill>
                  <a:srgbClr val="FF0000"/>
                </a:solidFill>
              </a:rPr>
              <a:t>Blue pigment was called Ultramarine Blue.</a:t>
            </a:r>
          </a:p>
          <a:p>
            <a:r>
              <a:rPr lang="en-US" sz="1400" dirty="0">
                <a:solidFill>
                  <a:srgbClr val="FF0000"/>
                </a:solidFill>
              </a:rPr>
              <a:t>Blue pigment was produced from a gemstone called lapis lazuli.</a:t>
            </a:r>
          </a:p>
          <a:p>
            <a:r>
              <a:rPr lang="en-US" sz="1400" dirty="0">
                <a:solidFill>
                  <a:srgbClr val="FF0000"/>
                </a:solidFill>
              </a:rPr>
              <a:t>'Indian Yellow' and 'Chrome Yellow' were produced from the urine of cows and lead, respectively.</a:t>
            </a:r>
          </a:p>
          <a:p>
            <a:r>
              <a:rPr lang="en-US" sz="1400" dirty="0">
                <a:solidFill>
                  <a:srgbClr val="FF0000"/>
                </a:solidFill>
              </a:rPr>
              <a:t>'Indian Yellow' and 'Chrome Yellow' were banned for animal cruelty and poisonous effects.</a:t>
            </a:r>
          </a:p>
          <a:p>
            <a:r>
              <a:rPr lang="en-US" sz="1400" dirty="0">
                <a:solidFill>
                  <a:srgbClr val="FF0000"/>
                </a:solidFill>
              </a:rPr>
              <a:t>Green pigments were called Scheele’s Green and Paris Green.</a:t>
            </a:r>
          </a:p>
          <a:p>
            <a:r>
              <a:rPr lang="en-US" sz="1400" dirty="0">
                <a:solidFill>
                  <a:srgbClr val="FF0000"/>
                </a:solidFill>
              </a:rPr>
              <a:t>Green pigments were produced from a mixture of arsenic and heavy metals.</a:t>
            </a:r>
          </a:p>
          <a:p>
            <a:r>
              <a:rPr lang="en-US" sz="1400" dirty="0">
                <a:solidFill>
                  <a:srgbClr val="FF0000"/>
                </a:solidFill>
              </a:rPr>
              <a:t>Scheele’s Green was replaced by Paris Green in 19th century.</a:t>
            </a:r>
          </a:p>
          <a:p>
            <a:r>
              <a:rPr lang="en-US" sz="1400" dirty="0">
                <a:solidFill>
                  <a:srgbClr val="FF0000"/>
                </a:solidFill>
              </a:rPr>
              <a:t>Scheele’s Green was named a Swedish chemist.</a:t>
            </a:r>
          </a:p>
          <a:p>
            <a:r>
              <a:rPr lang="en-US" sz="1400" dirty="0">
                <a:solidFill>
                  <a:srgbClr val="FF0000"/>
                </a:solidFill>
              </a:rPr>
              <a:t>Black pigment was produced by burning animal bones. </a:t>
            </a:r>
          </a:p>
          <a:p>
            <a:r>
              <a:rPr lang="en-US" sz="1400" dirty="0">
                <a:solidFill>
                  <a:srgbClr val="FF0000"/>
                </a:solidFill>
              </a:rPr>
              <a:t>'Lead White' was produced from horse manure, vinegar and lead.</a:t>
            </a:r>
          </a:p>
          <a:p>
            <a:r>
              <a:rPr lang="en-US" sz="1400" dirty="0">
                <a:solidFill>
                  <a:srgbClr val="FF0000"/>
                </a:solidFill>
              </a:rPr>
              <a:t>'Lead White' was banned in the 20th century.</a:t>
            </a:r>
          </a:p>
          <a:p>
            <a:r>
              <a:rPr lang="en-US" sz="1400" dirty="0">
                <a:solidFill>
                  <a:srgbClr val="FF0000"/>
                </a:solidFill>
              </a:rPr>
              <a:t>'Lead White' was used to depict light in paintings.</a:t>
            </a:r>
          </a:p>
        </p:txBody>
      </p:sp>
    </p:spTree>
    <p:extLst>
      <p:ext uri="{BB962C8B-B14F-4D97-AF65-F5344CB8AC3E}">
        <p14:creationId xmlns:p14="http://schemas.microsoft.com/office/powerpoint/2010/main" val="1828811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593036-704D-40B2-93B5-3834BA1E67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84281"/>
          </a:xfrm>
        </p:spPr>
        <p:txBody>
          <a:bodyPr/>
          <a:lstStyle/>
          <a:p>
            <a:r>
              <a:rPr lang="hr-HR" dirty="0"/>
              <a:t>Zapiši u bilježnicu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364F60-095A-4C1F-B27C-96E8BC9C20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00326"/>
            <a:ext cx="6290569" cy="4676637"/>
          </a:xfrm>
        </p:spPr>
        <p:txBody>
          <a:bodyPr/>
          <a:lstStyle/>
          <a:p>
            <a:pPr marL="0" indent="0" algn="ctr">
              <a:buNone/>
            </a:pPr>
            <a:r>
              <a:rPr lang="hr-HR" dirty="0"/>
              <a:t>Past </a:t>
            </a:r>
            <a:r>
              <a:rPr lang="hr-HR" dirty="0" err="1"/>
              <a:t>simple</a:t>
            </a:r>
            <a:r>
              <a:rPr lang="hr-HR" dirty="0"/>
              <a:t> </a:t>
            </a:r>
            <a:r>
              <a:rPr lang="hr-HR" dirty="0" err="1"/>
              <a:t>passive</a:t>
            </a:r>
            <a:endParaRPr lang="hr-HR" dirty="0"/>
          </a:p>
          <a:p>
            <a:pPr marL="0" indent="0" algn="ctr">
              <a:buNone/>
            </a:pPr>
            <a:endParaRPr lang="hr-HR" dirty="0"/>
          </a:p>
          <a:p>
            <a:pPr marL="0" indent="0">
              <a:buNone/>
            </a:pPr>
            <a:r>
              <a:rPr lang="hr-HR" dirty="0" err="1"/>
              <a:t>Form</a:t>
            </a:r>
            <a:r>
              <a:rPr lang="hr-HR" dirty="0"/>
              <a:t>: </a:t>
            </a:r>
            <a:r>
              <a:rPr lang="hr-HR" b="1" dirty="0" err="1"/>
              <a:t>was</a:t>
            </a:r>
            <a:r>
              <a:rPr lang="hr-HR" b="1" dirty="0"/>
              <a:t>/</a:t>
            </a:r>
            <a:r>
              <a:rPr lang="hr-HR" b="1" dirty="0" err="1"/>
              <a:t>were</a:t>
            </a:r>
            <a:r>
              <a:rPr lang="hr-HR" b="1" dirty="0"/>
              <a:t> </a:t>
            </a:r>
            <a:r>
              <a:rPr lang="hr-HR" dirty="0"/>
              <a:t>+ </a:t>
            </a:r>
            <a:r>
              <a:rPr lang="hr-HR" b="1" dirty="0"/>
              <a:t>past </a:t>
            </a:r>
            <a:r>
              <a:rPr lang="hr-HR" b="1" dirty="0" err="1"/>
              <a:t>participle</a:t>
            </a:r>
            <a:endParaRPr lang="hr-HR" b="1" dirty="0"/>
          </a:p>
          <a:p>
            <a:pPr marL="0" indent="0">
              <a:buNone/>
            </a:pPr>
            <a:r>
              <a:rPr lang="hr-HR" dirty="0"/>
              <a:t>A: </a:t>
            </a:r>
            <a:r>
              <a:rPr lang="hr-HR" dirty="0" err="1"/>
              <a:t>Somebody</a:t>
            </a:r>
            <a:r>
              <a:rPr lang="hr-HR" dirty="0"/>
              <a:t> </a:t>
            </a:r>
            <a:r>
              <a:rPr lang="hr-HR" dirty="0" err="1"/>
              <a:t>robbed</a:t>
            </a:r>
            <a:r>
              <a:rPr lang="hr-HR" dirty="0"/>
              <a:t> </a:t>
            </a:r>
            <a:r>
              <a:rPr lang="hr-HR" dirty="0" err="1">
                <a:solidFill>
                  <a:srgbClr val="FF0000"/>
                </a:solidFill>
              </a:rPr>
              <a:t>my</a:t>
            </a:r>
            <a:r>
              <a:rPr lang="hr-HR" dirty="0">
                <a:solidFill>
                  <a:srgbClr val="FF0000"/>
                </a:solidFill>
              </a:rPr>
              <a:t> </a:t>
            </a:r>
            <a:r>
              <a:rPr lang="hr-HR" dirty="0" err="1">
                <a:solidFill>
                  <a:srgbClr val="FF0000"/>
                </a:solidFill>
              </a:rPr>
              <a:t>house</a:t>
            </a:r>
            <a:r>
              <a:rPr lang="hr-HR" dirty="0">
                <a:solidFill>
                  <a:srgbClr val="FF0000"/>
                </a:solidFill>
              </a:rPr>
              <a:t> </a:t>
            </a:r>
            <a:r>
              <a:rPr lang="hr-HR" dirty="0" err="1"/>
              <a:t>last</a:t>
            </a:r>
            <a:r>
              <a:rPr lang="hr-HR" dirty="0"/>
              <a:t> </a:t>
            </a:r>
            <a:r>
              <a:rPr lang="hr-HR" dirty="0" err="1"/>
              <a:t>night</a:t>
            </a:r>
            <a:r>
              <a:rPr lang="hr-HR" dirty="0"/>
              <a:t>.</a:t>
            </a:r>
          </a:p>
          <a:p>
            <a:pPr marL="0" indent="0">
              <a:buNone/>
            </a:pPr>
            <a:r>
              <a:rPr lang="hr-HR" dirty="0"/>
              <a:t>P: </a:t>
            </a:r>
            <a:r>
              <a:rPr lang="hr-HR" dirty="0">
                <a:solidFill>
                  <a:srgbClr val="FF0000"/>
                </a:solidFill>
              </a:rPr>
              <a:t>My </a:t>
            </a:r>
            <a:r>
              <a:rPr lang="hr-HR" dirty="0" err="1">
                <a:solidFill>
                  <a:srgbClr val="FF0000"/>
                </a:solidFill>
              </a:rPr>
              <a:t>house</a:t>
            </a:r>
            <a:r>
              <a:rPr lang="hr-HR" dirty="0">
                <a:solidFill>
                  <a:srgbClr val="FF0000"/>
                </a:solidFill>
              </a:rPr>
              <a:t> </a:t>
            </a:r>
            <a:r>
              <a:rPr lang="hr-HR" dirty="0" err="1"/>
              <a:t>was</a:t>
            </a:r>
            <a:r>
              <a:rPr lang="hr-HR" dirty="0"/>
              <a:t> </a:t>
            </a:r>
            <a:r>
              <a:rPr lang="hr-HR" dirty="0" err="1"/>
              <a:t>robbed</a:t>
            </a:r>
            <a:r>
              <a:rPr lang="hr-HR" dirty="0"/>
              <a:t> </a:t>
            </a:r>
            <a:r>
              <a:rPr lang="hr-HR" dirty="0" err="1"/>
              <a:t>last</a:t>
            </a:r>
            <a:r>
              <a:rPr lang="hr-HR" dirty="0"/>
              <a:t> </a:t>
            </a:r>
            <a:r>
              <a:rPr lang="hr-HR" dirty="0" err="1"/>
              <a:t>night</a:t>
            </a:r>
            <a:r>
              <a:rPr lang="hr-HR" dirty="0"/>
              <a:t>.</a:t>
            </a:r>
          </a:p>
          <a:p>
            <a:pPr marL="0" indent="0">
              <a:buNone/>
            </a:pPr>
            <a:endParaRPr lang="hr-HR" dirty="0"/>
          </a:p>
          <a:p>
            <a:pPr marL="0" indent="0">
              <a:buNone/>
            </a:pPr>
            <a:r>
              <a:rPr lang="hr-HR" dirty="0"/>
              <a:t>A: </a:t>
            </a:r>
            <a:r>
              <a:rPr lang="hr-HR" dirty="0" err="1"/>
              <a:t>The</a:t>
            </a:r>
            <a:r>
              <a:rPr lang="hr-HR" dirty="0"/>
              <a:t> police </a:t>
            </a:r>
            <a:r>
              <a:rPr lang="hr-HR" b="1" dirty="0" err="1"/>
              <a:t>caught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robbers</a:t>
            </a:r>
            <a:r>
              <a:rPr lang="hr-HR" dirty="0"/>
              <a:t>.</a:t>
            </a:r>
          </a:p>
          <a:p>
            <a:pPr marL="0" indent="0">
              <a:buNone/>
            </a:pPr>
            <a:r>
              <a:rPr lang="hr-HR" dirty="0"/>
              <a:t>P: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robbers</a:t>
            </a:r>
            <a:r>
              <a:rPr lang="hr-HR" dirty="0"/>
              <a:t> </a:t>
            </a:r>
            <a:r>
              <a:rPr lang="hr-HR" b="1" dirty="0" err="1"/>
              <a:t>were</a:t>
            </a:r>
            <a:r>
              <a:rPr lang="hr-HR" b="1" dirty="0"/>
              <a:t> </a:t>
            </a:r>
            <a:r>
              <a:rPr lang="hr-HR" b="1" dirty="0" err="1"/>
              <a:t>caught</a:t>
            </a:r>
            <a:r>
              <a:rPr lang="hr-HR" b="1" dirty="0"/>
              <a:t> </a:t>
            </a:r>
            <a:r>
              <a:rPr lang="hr-HR" dirty="0" err="1"/>
              <a:t>by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police.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821EFFE-C60C-405C-A123-15ED856188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2087" y="2208129"/>
            <a:ext cx="4339482" cy="2479281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2228308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E1CB9A-15D2-46AB-B01D-634FDDA223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87812" y="367653"/>
            <a:ext cx="5780935" cy="3451964"/>
          </a:xfrm>
        </p:spPr>
        <p:txBody>
          <a:bodyPr>
            <a:normAutofit fontScale="77500" lnSpcReduction="20000"/>
          </a:bodyPr>
          <a:lstStyle/>
          <a:p>
            <a:r>
              <a:rPr lang="hr-HR" dirty="0" err="1"/>
              <a:t>Task</a:t>
            </a:r>
            <a:r>
              <a:rPr lang="hr-HR" dirty="0"/>
              <a:t> 5: </a:t>
            </a:r>
            <a:r>
              <a:rPr lang="hr-HR" dirty="0" err="1"/>
              <a:t>Answer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questions</a:t>
            </a:r>
            <a:r>
              <a:rPr lang="hr-HR" dirty="0"/>
              <a:t>. </a:t>
            </a:r>
            <a:r>
              <a:rPr lang="hr-HR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Odgovori na pitanja pomoću teksta.</a:t>
            </a:r>
          </a:p>
          <a:p>
            <a:pPr marL="514350" indent="-514350">
              <a:buAutoNum type="arabicPeriod"/>
            </a:pPr>
            <a:r>
              <a:rPr lang="hr-HR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Kako znamo da je crveni pigment najstariji?</a:t>
            </a:r>
          </a:p>
          <a:p>
            <a:pPr marL="514350" indent="-514350">
              <a:buAutoNum type="arabicPeriod"/>
            </a:pPr>
            <a:r>
              <a:rPr lang="hr-HR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Zašto je lapis </a:t>
            </a:r>
            <a:r>
              <a:rPr lang="hr-HR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lazuli</a:t>
            </a:r>
            <a:r>
              <a:rPr lang="hr-HR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bio tako skup?</a:t>
            </a:r>
          </a:p>
          <a:p>
            <a:pPr marL="514350" indent="-514350">
              <a:buAutoNum type="arabicPeriod"/>
            </a:pPr>
            <a:r>
              <a:rPr lang="hr-HR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Odakle dolazi slikar Vincent van Gogh?</a:t>
            </a:r>
          </a:p>
          <a:p>
            <a:pPr marL="514350" indent="-514350">
              <a:buAutoNum type="arabicPeriod"/>
            </a:pPr>
            <a:r>
              <a:rPr lang="hr-HR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Je li  moguće da je Napoleonova smrt bila uzrokovana bojom?</a:t>
            </a:r>
          </a:p>
          <a:p>
            <a:pPr marL="514350" indent="-514350">
              <a:buAutoNum type="arabicPeriod"/>
            </a:pPr>
            <a:r>
              <a:rPr lang="hr-HR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Što su to </a:t>
            </a:r>
            <a:r>
              <a:rPr lang="hr-HR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monoktromatske</a:t>
            </a:r>
            <a:r>
              <a:rPr lang="hr-HR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slike?</a:t>
            </a:r>
          </a:p>
          <a:p>
            <a:pPr marL="514350" indent="-514350">
              <a:buAutoNum type="arabicPeriod"/>
            </a:pPr>
            <a:r>
              <a:rPr lang="hr-HR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Proizvodnja kojeg je pigmenta bila najodvratnija? Zašto?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044B870-1225-4988-A412-3EF383A347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502"/>
            <a:ext cx="5236918" cy="685249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D119C29-D4A6-4007-963F-1EC59ECFC3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92085" y="3819617"/>
            <a:ext cx="8538693" cy="2428875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2239808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9E82CB-E837-461C-9D4C-18530E918E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72511" y="243496"/>
            <a:ext cx="5959431" cy="3902376"/>
          </a:xfrm>
        </p:spPr>
        <p:txBody>
          <a:bodyPr>
            <a:normAutofit fontScale="85000" lnSpcReduction="20000"/>
          </a:bodyPr>
          <a:lstStyle/>
          <a:p>
            <a:r>
              <a:rPr lang="hr-HR" dirty="0" err="1"/>
              <a:t>Task</a:t>
            </a:r>
            <a:r>
              <a:rPr lang="hr-HR" dirty="0"/>
              <a:t> 6: </a:t>
            </a:r>
            <a:r>
              <a:rPr lang="hr-HR" dirty="0" err="1"/>
              <a:t>Write</a:t>
            </a:r>
            <a:r>
              <a:rPr lang="hr-HR" dirty="0"/>
              <a:t> 5 </a:t>
            </a:r>
            <a:r>
              <a:rPr lang="hr-HR" dirty="0" err="1"/>
              <a:t>questions</a:t>
            </a:r>
            <a:r>
              <a:rPr lang="hr-HR" dirty="0"/>
              <a:t> </a:t>
            </a:r>
            <a:r>
              <a:rPr lang="hr-HR" dirty="0" err="1"/>
              <a:t>and</a:t>
            </a:r>
            <a:r>
              <a:rPr lang="hr-HR" dirty="0"/>
              <a:t> </a:t>
            </a:r>
            <a:r>
              <a:rPr lang="hr-HR" dirty="0" err="1"/>
              <a:t>give</a:t>
            </a:r>
            <a:r>
              <a:rPr lang="hr-HR" dirty="0"/>
              <a:t> short </a:t>
            </a:r>
            <a:r>
              <a:rPr lang="hr-HR" dirty="0" err="1"/>
              <a:t>answers</a:t>
            </a:r>
            <a:r>
              <a:rPr lang="hr-HR" dirty="0"/>
              <a:t>. </a:t>
            </a:r>
            <a:r>
              <a:rPr lang="hr-HR" dirty="0" err="1"/>
              <a:t>Send</a:t>
            </a:r>
            <a:r>
              <a:rPr lang="hr-HR" dirty="0"/>
              <a:t> </a:t>
            </a:r>
            <a:r>
              <a:rPr lang="hr-HR" dirty="0" err="1"/>
              <a:t>them</a:t>
            </a:r>
            <a:r>
              <a:rPr lang="hr-HR" dirty="0"/>
              <a:t> to </a:t>
            </a:r>
            <a:r>
              <a:rPr lang="hr-HR" dirty="0" err="1"/>
              <a:t>your</a:t>
            </a:r>
            <a:r>
              <a:rPr lang="hr-HR" dirty="0"/>
              <a:t> </a:t>
            </a:r>
            <a:r>
              <a:rPr lang="hr-HR" dirty="0" err="1"/>
              <a:t>teacher</a:t>
            </a:r>
            <a:r>
              <a:rPr lang="hr-HR" dirty="0"/>
              <a:t> </a:t>
            </a:r>
            <a:r>
              <a:rPr lang="hr-HR" dirty="0" err="1"/>
              <a:t>so</a:t>
            </a:r>
            <a:r>
              <a:rPr lang="hr-HR" dirty="0"/>
              <a:t> </a:t>
            </a:r>
            <a:r>
              <a:rPr lang="hr-HR" dirty="0" err="1"/>
              <a:t>you</a:t>
            </a:r>
            <a:r>
              <a:rPr lang="hr-HR" dirty="0"/>
              <a:t> </a:t>
            </a:r>
            <a:r>
              <a:rPr lang="hr-HR" dirty="0" err="1"/>
              <a:t>can</a:t>
            </a:r>
            <a:r>
              <a:rPr lang="hr-HR" dirty="0"/>
              <a:t> make </a:t>
            </a:r>
            <a:r>
              <a:rPr lang="hr-HR" dirty="0" err="1"/>
              <a:t>an</a:t>
            </a:r>
            <a:r>
              <a:rPr lang="hr-HR" dirty="0"/>
              <a:t> online </a:t>
            </a:r>
            <a:r>
              <a:rPr lang="hr-HR" dirty="0" err="1"/>
              <a:t>quizz</a:t>
            </a:r>
            <a:r>
              <a:rPr lang="hr-HR" dirty="0"/>
              <a:t>. </a:t>
            </a:r>
            <a:r>
              <a:rPr lang="hr-HR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Napiši pet pitanja vezanih uz tekst i pridruži im odgovore. Pošalji pitanja i odgovore učitelju/ci koji/a će ih objediniti u razredni online kviz. </a:t>
            </a:r>
            <a:endParaRPr lang="hr-HR" dirty="0"/>
          </a:p>
          <a:p>
            <a:r>
              <a:rPr lang="hr-HR" dirty="0" err="1"/>
              <a:t>Task</a:t>
            </a:r>
            <a:r>
              <a:rPr lang="hr-HR" dirty="0"/>
              <a:t> 7: </a:t>
            </a:r>
            <a:r>
              <a:rPr lang="hr-HR" dirty="0" err="1"/>
              <a:t>Which</a:t>
            </a:r>
            <a:r>
              <a:rPr lang="hr-HR" dirty="0"/>
              <a:t> </a:t>
            </a:r>
            <a:r>
              <a:rPr lang="hr-HR" dirty="0" err="1"/>
              <a:t>famous</a:t>
            </a:r>
            <a:r>
              <a:rPr lang="hr-HR" dirty="0"/>
              <a:t> </a:t>
            </a:r>
            <a:r>
              <a:rPr lang="hr-HR" dirty="0" err="1"/>
              <a:t>painters</a:t>
            </a:r>
            <a:r>
              <a:rPr lang="hr-HR" dirty="0"/>
              <a:t> are </a:t>
            </a:r>
            <a:r>
              <a:rPr lang="hr-HR" dirty="0" err="1"/>
              <a:t>mentioned</a:t>
            </a:r>
            <a:r>
              <a:rPr lang="hr-HR" dirty="0"/>
              <a:t> </a:t>
            </a:r>
            <a:r>
              <a:rPr lang="hr-HR" dirty="0" err="1"/>
              <a:t>in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text</a:t>
            </a:r>
            <a:r>
              <a:rPr lang="hr-HR" dirty="0"/>
              <a:t>? </a:t>
            </a:r>
            <a:r>
              <a:rPr lang="hr-HR" dirty="0" err="1"/>
              <a:t>Go</a:t>
            </a:r>
            <a:r>
              <a:rPr lang="hr-HR" dirty="0"/>
              <a:t> online </a:t>
            </a:r>
            <a:r>
              <a:rPr lang="hr-HR" dirty="0" err="1"/>
              <a:t>and</a:t>
            </a:r>
            <a:r>
              <a:rPr lang="hr-HR" dirty="0"/>
              <a:t> </a:t>
            </a:r>
            <a:r>
              <a:rPr lang="hr-HR" dirty="0" err="1"/>
              <a:t>find</a:t>
            </a:r>
            <a:r>
              <a:rPr lang="hr-HR" dirty="0"/>
              <a:t> </a:t>
            </a:r>
            <a:r>
              <a:rPr lang="hr-HR" dirty="0" err="1"/>
              <a:t>examples</a:t>
            </a:r>
            <a:r>
              <a:rPr lang="hr-HR" dirty="0"/>
              <a:t> </a:t>
            </a:r>
            <a:r>
              <a:rPr lang="hr-HR" dirty="0" err="1"/>
              <a:t>of</a:t>
            </a:r>
            <a:r>
              <a:rPr lang="hr-HR" dirty="0"/>
              <a:t> </a:t>
            </a:r>
            <a:r>
              <a:rPr lang="hr-HR" dirty="0" err="1"/>
              <a:t>their</a:t>
            </a:r>
            <a:r>
              <a:rPr lang="hr-HR" dirty="0"/>
              <a:t> </a:t>
            </a:r>
            <a:r>
              <a:rPr lang="hr-HR" dirty="0" err="1"/>
              <a:t>masterpieces</a:t>
            </a:r>
            <a:r>
              <a:rPr lang="hr-HR" dirty="0"/>
              <a:t>. </a:t>
            </a:r>
            <a:r>
              <a:rPr lang="hr-HR" dirty="0" err="1"/>
              <a:t>Write</a:t>
            </a:r>
            <a:r>
              <a:rPr lang="hr-HR" dirty="0"/>
              <a:t> one sentence </a:t>
            </a:r>
            <a:r>
              <a:rPr lang="hr-HR" dirty="0" err="1"/>
              <a:t>about</a:t>
            </a:r>
            <a:r>
              <a:rPr lang="hr-HR" dirty="0"/>
              <a:t> </a:t>
            </a:r>
            <a:r>
              <a:rPr lang="hr-HR" dirty="0" err="1"/>
              <a:t>each</a:t>
            </a:r>
            <a:r>
              <a:rPr lang="hr-HR" dirty="0"/>
              <a:t>. </a:t>
            </a:r>
            <a:r>
              <a:rPr lang="hr-HR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U tekstu se spominju poznati umjetnici. Pretraži Internet i saznaj više o njihovim slavnim djelima. Napiši nekoliko natuknica u bilježnicu. 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1CF93FE-5BB8-4817-8F6B-272B7F6A63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502"/>
            <a:ext cx="5236918" cy="685249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BE4A7DA-2FAD-4CDD-BF11-763EF4AD4F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2312" y="4057584"/>
            <a:ext cx="5959431" cy="2308345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3948547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B49790-B5AF-4BD3-9FB7-F43EAF5376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67833" y="405753"/>
            <a:ext cx="8840898" cy="1423047"/>
          </a:xfrm>
        </p:spPr>
        <p:txBody>
          <a:bodyPr/>
          <a:lstStyle/>
          <a:p>
            <a:r>
              <a:rPr lang="hr-HR" dirty="0"/>
              <a:t>Open </a:t>
            </a:r>
            <a:r>
              <a:rPr lang="hr-HR" dirty="0" err="1"/>
              <a:t>your</a:t>
            </a:r>
            <a:r>
              <a:rPr lang="hr-HR" dirty="0"/>
              <a:t> </a:t>
            </a:r>
            <a:r>
              <a:rPr lang="hr-HR" dirty="0" err="1"/>
              <a:t>workbooks</a:t>
            </a:r>
            <a:r>
              <a:rPr lang="hr-HR" dirty="0"/>
              <a:t>, </a:t>
            </a:r>
            <a:r>
              <a:rPr lang="hr-HR" dirty="0" err="1"/>
              <a:t>page</a:t>
            </a:r>
            <a:r>
              <a:rPr lang="hr-HR" dirty="0"/>
              <a:t> 75</a:t>
            </a:r>
          </a:p>
          <a:p>
            <a:r>
              <a:rPr lang="hr-HR" dirty="0" err="1"/>
              <a:t>Task</a:t>
            </a:r>
            <a:r>
              <a:rPr lang="hr-HR" dirty="0"/>
              <a:t> 1: </a:t>
            </a:r>
            <a:r>
              <a:rPr lang="hr-HR" dirty="0" err="1"/>
              <a:t>Sort</a:t>
            </a:r>
            <a:r>
              <a:rPr lang="hr-HR" dirty="0"/>
              <a:t> </a:t>
            </a:r>
            <a:r>
              <a:rPr lang="hr-HR" dirty="0" err="1"/>
              <a:t>out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shades</a:t>
            </a:r>
            <a:r>
              <a:rPr lang="hr-HR" dirty="0"/>
              <a:t> </a:t>
            </a:r>
            <a:r>
              <a:rPr lang="hr-HR" dirty="0" err="1"/>
              <a:t>into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table. </a:t>
            </a:r>
            <a:r>
              <a:rPr lang="hr-HR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Razvrstaj nijanse u tablicu.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9147F9C-6FE3-4C2B-9DA1-4374FC2EAE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7833" y="1996682"/>
            <a:ext cx="8840898" cy="4721062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0F2E940-8B10-4EC3-9972-49AB5A66981E}"/>
              </a:ext>
            </a:extLst>
          </p:cNvPr>
          <p:cNvSpPr txBox="1"/>
          <p:nvPr/>
        </p:nvSpPr>
        <p:spPr>
          <a:xfrm>
            <a:off x="1873188" y="5171203"/>
            <a:ext cx="798990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>
                <a:solidFill>
                  <a:srgbClr val="FF0000"/>
                </a:solidFill>
              </a:rPr>
              <a:t>     </a:t>
            </a:r>
            <a:r>
              <a:rPr lang="hr-HR" sz="1600" i="1" dirty="0" err="1">
                <a:solidFill>
                  <a:srgbClr val="FF0000"/>
                </a:solidFill>
              </a:rPr>
              <a:t>corn</a:t>
            </a:r>
            <a:r>
              <a:rPr lang="hr-HR" sz="1600" i="1" dirty="0">
                <a:solidFill>
                  <a:srgbClr val="FF0000"/>
                </a:solidFill>
              </a:rPr>
              <a:t>		             </a:t>
            </a:r>
            <a:r>
              <a:rPr lang="hr-HR" sz="1600" i="1" dirty="0" err="1">
                <a:solidFill>
                  <a:srgbClr val="FF0000"/>
                </a:solidFill>
              </a:rPr>
              <a:t>crimison</a:t>
            </a:r>
            <a:r>
              <a:rPr lang="hr-HR" sz="1600" i="1" dirty="0">
                <a:solidFill>
                  <a:srgbClr val="FF0000"/>
                </a:solidFill>
              </a:rPr>
              <a:t>            denim             </a:t>
            </a:r>
            <a:r>
              <a:rPr lang="hr-HR" sz="1600" i="1" dirty="0" err="1">
                <a:solidFill>
                  <a:srgbClr val="FF0000"/>
                </a:solidFill>
              </a:rPr>
              <a:t>lavander</a:t>
            </a:r>
            <a:r>
              <a:rPr lang="hr-HR" sz="1600" i="1" dirty="0">
                <a:solidFill>
                  <a:srgbClr val="FF0000"/>
                </a:solidFill>
              </a:rPr>
              <a:t>         </a:t>
            </a:r>
            <a:r>
              <a:rPr lang="hr-HR" sz="1600" i="1" dirty="0" err="1">
                <a:solidFill>
                  <a:srgbClr val="FF0000"/>
                </a:solidFill>
              </a:rPr>
              <a:t>eggshell</a:t>
            </a:r>
            <a:r>
              <a:rPr lang="hr-HR" sz="1600" i="1" dirty="0">
                <a:solidFill>
                  <a:srgbClr val="FF0000"/>
                </a:solidFill>
              </a:rPr>
              <a:t>        </a:t>
            </a:r>
            <a:r>
              <a:rPr lang="hr-HR" sz="1600" i="1" dirty="0" err="1">
                <a:solidFill>
                  <a:srgbClr val="FF0000"/>
                </a:solidFill>
              </a:rPr>
              <a:t>midnight</a:t>
            </a:r>
            <a:endParaRPr lang="hr-HR" sz="1600" i="1" dirty="0">
              <a:solidFill>
                <a:srgbClr val="FF0000"/>
              </a:solidFill>
            </a:endParaRPr>
          </a:p>
          <a:p>
            <a:endParaRPr lang="hr-HR" sz="1600" i="1" dirty="0">
              <a:solidFill>
                <a:srgbClr val="FF0000"/>
              </a:solidFill>
            </a:endParaRPr>
          </a:p>
          <a:p>
            <a:r>
              <a:rPr lang="hr-HR" sz="1600" i="1" dirty="0">
                <a:solidFill>
                  <a:srgbClr val="FF0000"/>
                </a:solidFill>
              </a:rPr>
              <a:t>     </a:t>
            </a:r>
            <a:r>
              <a:rPr lang="hr-HR" sz="1600" i="1" dirty="0" err="1">
                <a:solidFill>
                  <a:srgbClr val="FF0000"/>
                </a:solidFill>
              </a:rPr>
              <a:t>gold</a:t>
            </a:r>
            <a:r>
              <a:rPr lang="hr-HR" sz="1600" i="1" dirty="0">
                <a:solidFill>
                  <a:srgbClr val="FF0000"/>
                </a:solidFill>
              </a:rPr>
              <a:t>                    </a:t>
            </a:r>
            <a:r>
              <a:rPr lang="hr-HR" sz="1600" i="1" dirty="0" err="1">
                <a:solidFill>
                  <a:srgbClr val="FF0000"/>
                </a:solidFill>
              </a:rPr>
              <a:t>mint</a:t>
            </a:r>
            <a:r>
              <a:rPr lang="hr-HR" sz="1600" i="1" dirty="0">
                <a:solidFill>
                  <a:srgbClr val="FF0000"/>
                </a:solidFill>
              </a:rPr>
              <a:t>             </a:t>
            </a:r>
            <a:r>
              <a:rPr lang="hr-HR" sz="1600" i="1" dirty="0" err="1">
                <a:solidFill>
                  <a:srgbClr val="FF0000"/>
                </a:solidFill>
              </a:rPr>
              <a:t>ruby</a:t>
            </a:r>
            <a:r>
              <a:rPr lang="hr-HR" sz="1600" i="1" dirty="0">
                <a:solidFill>
                  <a:srgbClr val="FF0000"/>
                </a:solidFill>
              </a:rPr>
              <a:t>	 </a:t>
            </a:r>
            <a:r>
              <a:rPr lang="hr-HR" sz="1600" i="1" dirty="0" err="1">
                <a:solidFill>
                  <a:srgbClr val="FF0000"/>
                </a:solidFill>
              </a:rPr>
              <a:t>navy</a:t>
            </a:r>
            <a:r>
              <a:rPr lang="hr-HR" sz="1600" i="1" dirty="0">
                <a:solidFill>
                  <a:srgbClr val="FF0000"/>
                </a:solidFill>
              </a:rPr>
              <a:t>                  </a:t>
            </a:r>
            <a:r>
              <a:rPr lang="hr-HR" sz="1600" i="1" dirty="0" err="1">
                <a:solidFill>
                  <a:srgbClr val="FF0000"/>
                </a:solidFill>
              </a:rPr>
              <a:t>plum</a:t>
            </a:r>
            <a:r>
              <a:rPr lang="hr-HR" sz="1600" i="1" dirty="0">
                <a:solidFill>
                  <a:srgbClr val="FF0000"/>
                </a:solidFill>
              </a:rPr>
              <a:t>                </a:t>
            </a:r>
            <a:r>
              <a:rPr lang="hr-HR" sz="1600" i="1" dirty="0" err="1">
                <a:solidFill>
                  <a:srgbClr val="FF0000"/>
                </a:solidFill>
              </a:rPr>
              <a:t>ivory</a:t>
            </a:r>
            <a:r>
              <a:rPr lang="hr-HR" sz="1600" i="1" dirty="0">
                <a:solidFill>
                  <a:srgbClr val="FF0000"/>
                </a:solidFill>
              </a:rPr>
              <a:t>               </a:t>
            </a:r>
            <a:r>
              <a:rPr lang="hr-HR" sz="1600" i="1" dirty="0" err="1">
                <a:solidFill>
                  <a:srgbClr val="FF0000"/>
                </a:solidFill>
              </a:rPr>
              <a:t>onyx</a:t>
            </a:r>
            <a:endParaRPr lang="hr-HR" sz="1600" i="1" dirty="0">
              <a:solidFill>
                <a:srgbClr val="FF0000"/>
              </a:solidFill>
            </a:endParaRPr>
          </a:p>
          <a:p>
            <a:endParaRPr lang="hr-HR" sz="1600" i="1" dirty="0">
              <a:solidFill>
                <a:srgbClr val="FF0000"/>
              </a:solidFill>
            </a:endParaRPr>
          </a:p>
          <a:p>
            <a:r>
              <a:rPr lang="hr-HR" sz="1600" i="1" dirty="0">
                <a:solidFill>
                  <a:srgbClr val="FF0000"/>
                </a:solidFill>
              </a:rPr>
              <a:t>    </a:t>
            </a:r>
            <a:r>
              <a:rPr lang="hr-HR" sz="1600" i="1" dirty="0" err="1">
                <a:solidFill>
                  <a:srgbClr val="FF0000"/>
                </a:solidFill>
              </a:rPr>
              <a:t>honey</a:t>
            </a:r>
            <a:r>
              <a:rPr lang="hr-HR" sz="1600" i="1" dirty="0">
                <a:solidFill>
                  <a:srgbClr val="FF0000"/>
                </a:solidFill>
              </a:rPr>
              <a:t>	          </a:t>
            </a:r>
            <a:r>
              <a:rPr lang="hr-HR" sz="1600" i="1" dirty="0" err="1">
                <a:solidFill>
                  <a:srgbClr val="FF0000"/>
                </a:solidFill>
              </a:rPr>
              <a:t>shamrock</a:t>
            </a:r>
            <a:r>
              <a:rPr lang="hr-HR" sz="1600" i="1" dirty="0">
                <a:solidFill>
                  <a:srgbClr val="FF0000"/>
                </a:solidFill>
              </a:rPr>
              <a:t>       </a:t>
            </a:r>
            <a:r>
              <a:rPr lang="hr-HR" sz="1600" i="1" dirty="0" err="1">
                <a:solidFill>
                  <a:srgbClr val="FF0000"/>
                </a:solidFill>
              </a:rPr>
              <a:t>brick</a:t>
            </a:r>
            <a:r>
              <a:rPr lang="hr-HR" sz="1600" i="1" dirty="0">
                <a:solidFill>
                  <a:srgbClr val="FF0000"/>
                </a:solidFill>
              </a:rPr>
              <a:t>                  azure              </a:t>
            </a:r>
            <a:r>
              <a:rPr lang="hr-HR" sz="1600" i="1" dirty="0" err="1">
                <a:solidFill>
                  <a:srgbClr val="FF0000"/>
                </a:solidFill>
              </a:rPr>
              <a:t>magenta</a:t>
            </a:r>
            <a:r>
              <a:rPr lang="hr-HR" sz="1600" i="1" dirty="0">
                <a:solidFill>
                  <a:srgbClr val="FF0000"/>
                </a:solidFill>
              </a:rPr>
              <a:t>          </a:t>
            </a:r>
            <a:r>
              <a:rPr lang="hr-HR" sz="1600" i="1" dirty="0" err="1">
                <a:solidFill>
                  <a:srgbClr val="FF0000"/>
                </a:solidFill>
              </a:rPr>
              <a:t>cotton</a:t>
            </a:r>
            <a:r>
              <a:rPr lang="hr-HR" sz="1600" i="1" dirty="0">
                <a:solidFill>
                  <a:srgbClr val="FF0000"/>
                </a:solidFill>
              </a:rPr>
              <a:t>             </a:t>
            </a:r>
            <a:r>
              <a:rPr lang="hr-HR" sz="1600" i="1" dirty="0" err="1">
                <a:solidFill>
                  <a:srgbClr val="FF0000"/>
                </a:solidFill>
              </a:rPr>
              <a:t>raven</a:t>
            </a:r>
            <a:endParaRPr lang="en-US" sz="16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8938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476A15-5D3F-44D2-AD10-00EF756F91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20721" y="1253331"/>
            <a:ext cx="3329127" cy="2253349"/>
          </a:xfrm>
        </p:spPr>
        <p:txBody>
          <a:bodyPr/>
          <a:lstStyle/>
          <a:p>
            <a:r>
              <a:rPr lang="hr-HR" dirty="0" err="1"/>
              <a:t>Task</a:t>
            </a:r>
            <a:r>
              <a:rPr lang="hr-HR" dirty="0"/>
              <a:t> 2: </a:t>
            </a:r>
            <a:r>
              <a:rPr lang="hr-HR" dirty="0" err="1"/>
              <a:t>Circle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correct</a:t>
            </a:r>
            <a:r>
              <a:rPr lang="hr-HR" dirty="0"/>
              <a:t> </a:t>
            </a:r>
            <a:r>
              <a:rPr lang="hr-HR" dirty="0" err="1"/>
              <a:t>answer</a:t>
            </a:r>
            <a:r>
              <a:rPr lang="hr-HR" dirty="0"/>
              <a:t>. </a:t>
            </a:r>
            <a:r>
              <a:rPr lang="hr-HR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Zaokruži točan odgovor. 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76FB214-7193-439D-8B7D-F1A378DDED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1" y="399196"/>
            <a:ext cx="7107314" cy="6158970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7013B9C2-1954-4744-8AE7-CCFCD36D3DD9}"/>
              </a:ext>
            </a:extLst>
          </p:cNvPr>
          <p:cNvSpPr/>
          <p:nvPr/>
        </p:nvSpPr>
        <p:spPr>
          <a:xfrm>
            <a:off x="1260628" y="1208943"/>
            <a:ext cx="337352" cy="25745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C91B134D-4D49-4EC2-BA6D-B0B5F52A92DF}"/>
              </a:ext>
            </a:extLst>
          </p:cNvPr>
          <p:cNvSpPr/>
          <p:nvPr/>
        </p:nvSpPr>
        <p:spPr>
          <a:xfrm>
            <a:off x="3003612" y="3055397"/>
            <a:ext cx="337352" cy="25745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087D8F63-027E-4812-8900-F5C862013A54}"/>
              </a:ext>
            </a:extLst>
          </p:cNvPr>
          <p:cNvSpPr/>
          <p:nvPr/>
        </p:nvSpPr>
        <p:spPr>
          <a:xfrm>
            <a:off x="3003612" y="2417736"/>
            <a:ext cx="337352" cy="25745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427EC30C-71CD-4CF5-8AF5-7E190FE84F94}"/>
              </a:ext>
            </a:extLst>
          </p:cNvPr>
          <p:cNvSpPr/>
          <p:nvPr/>
        </p:nvSpPr>
        <p:spPr>
          <a:xfrm>
            <a:off x="4958179" y="1842117"/>
            <a:ext cx="337352" cy="25745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37E9EA1A-80DD-4F20-A576-E9C3F22FB282}"/>
              </a:ext>
            </a:extLst>
          </p:cNvPr>
          <p:cNvSpPr/>
          <p:nvPr/>
        </p:nvSpPr>
        <p:spPr>
          <a:xfrm>
            <a:off x="4958179" y="3716784"/>
            <a:ext cx="337352" cy="25745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37DCE742-A06C-42AD-A1C7-9D441975ED4C}"/>
              </a:ext>
            </a:extLst>
          </p:cNvPr>
          <p:cNvSpPr/>
          <p:nvPr/>
        </p:nvSpPr>
        <p:spPr>
          <a:xfrm>
            <a:off x="3003612" y="4295312"/>
            <a:ext cx="337352" cy="25745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047E148F-E5F4-4582-A183-066F0ED6DB49}"/>
              </a:ext>
            </a:extLst>
          </p:cNvPr>
          <p:cNvSpPr/>
          <p:nvPr/>
        </p:nvSpPr>
        <p:spPr>
          <a:xfrm>
            <a:off x="1260628" y="4953740"/>
            <a:ext cx="337352" cy="25745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2537E98F-CC3A-4164-9D57-DF6C9B34D737}"/>
              </a:ext>
            </a:extLst>
          </p:cNvPr>
          <p:cNvSpPr/>
          <p:nvPr/>
        </p:nvSpPr>
        <p:spPr>
          <a:xfrm>
            <a:off x="1260628" y="6135949"/>
            <a:ext cx="337352" cy="25745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DE77995A-BA12-4CA4-8E49-3D3A62606B92}"/>
              </a:ext>
            </a:extLst>
          </p:cNvPr>
          <p:cNvSpPr/>
          <p:nvPr/>
        </p:nvSpPr>
        <p:spPr>
          <a:xfrm>
            <a:off x="4958179" y="5567776"/>
            <a:ext cx="337352" cy="25745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8582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2506</TotalTime>
  <Words>871</Words>
  <Application>Microsoft Office PowerPoint</Application>
  <PresentationFormat>Widescreen</PresentationFormat>
  <Paragraphs>91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Arial</vt:lpstr>
      <vt:lpstr>Calibri</vt:lpstr>
      <vt:lpstr>Calibri Light</vt:lpstr>
      <vt:lpstr>Tema sustava Office</vt:lpstr>
      <vt:lpstr>Unit 4: Lesson 4  The colourful history of paint</vt:lpstr>
      <vt:lpstr>PowerPoint Presentation</vt:lpstr>
      <vt:lpstr>PowerPoint Presentation</vt:lpstr>
      <vt:lpstr>PowerPoint Presentation</vt:lpstr>
      <vt:lpstr>Zapiši u bilježnicu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ZVONKA IVKOVIĆ</dc:creator>
  <cp:lastModifiedBy>ZVONKA IVKOVIĆ</cp:lastModifiedBy>
  <cp:revision>216</cp:revision>
  <dcterms:created xsi:type="dcterms:W3CDTF">2021-09-01T06:25:32Z</dcterms:created>
  <dcterms:modified xsi:type="dcterms:W3CDTF">2022-02-06T08:39:49Z</dcterms:modified>
</cp:coreProperties>
</file>